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99" r:id="rId2"/>
    <p:sldId id="258" r:id="rId3"/>
    <p:sldId id="264" r:id="rId4"/>
    <p:sldId id="266" r:id="rId5"/>
    <p:sldId id="268" r:id="rId6"/>
    <p:sldId id="270" r:id="rId7"/>
    <p:sldId id="271" r:id="rId8"/>
    <p:sldId id="272" r:id="rId9"/>
    <p:sldId id="273" r:id="rId10"/>
    <p:sldId id="274" r:id="rId11"/>
    <p:sldId id="295" r:id="rId12"/>
    <p:sldId id="29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9DE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78" d="100"/>
          <a:sy n="78" d="100"/>
        </p:scale>
        <p:origin x="-835" y="8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B95DC-EDBA-4A81-A1CE-A3778D0C5F4E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7F513-54B0-48A8-B3DB-A798B91A09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062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F5F6-6807-47A8-AFBE-1C1619BC4483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79C4-1CAB-4B3E-A9A6-22544E849B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F5F6-6807-47A8-AFBE-1C1619BC4483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79C4-1CAB-4B3E-A9A6-22544E849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F5F6-6807-47A8-AFBE-1C1619BC4483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79C4-1CAB-4B3E-A9A6-22544E849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F5F6-6807-47A8-AFBE-1C1619BC4483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79C4-1CAB-4B3E-A9A6-22544E849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F5F6-6807-47A8-AFBE-1C1619BC4483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03579C4-1CAB-4B3E-A9A6-22544E849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F5F6-6807-47A8-AFBE-1C1619BC4483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79C4-1CAB-4B3E-A9A6-22544E849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F5F6-6807-47A8-AFBE-1C1619BC4483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79C4-1CAB-4B3E-A9A6-22544E849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F5F6-6807-47A8-AFBE-1C1619BC4483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79C4-1CAB-4B3E-A9A6-22544E849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F5F6-6807-47A8-AFBE-1C1619BC4483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79C4-1CAB-4B3E-A9A6-22544E849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F5F6-6807-47A8-AFBE-1C1619BC4483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79C4-1CAB-4B3E-A9A6-22544E849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F5F6-6807-47A8-AFBE-1C1619BC4483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79C4-1CAB-4B3E-A9A6-22544E849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455F5F6-6807-47A8-AFBE-1C1619BC4483}" type="datetimeFigureOut">
              <a:rPr lang="ru-RU" smtClean="0"/>
              <a:pPr/>
              <a:t>23.02.2019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03579C4-1CAB-4B3E-A9A6-22544E849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01008"/>
            <a:ext cx="8229600" cy="1080120"/>
          </a:xfrm>
        </p:spPr>
        <p:txBody>
          <a:bodyPr>
            <a:normAutofit fontScale="9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800" b="0" dirty="0" smtClean="0">
                <a:solidFill>
                  <a:schemeClr val="bg1"/>
                </a:solidFill>
                <a:effectLst/>
              </a:rPr>
            </a:br>
            <a:r>
              <a:rPr lang="ru-RU" sz="2800" b="0" dirty="0">
                <a:solidFill>
                  <a:schemeClr val="bg1"/>
                </a:solidFill>
                <a:effectLst/>
              </a:rPr>
              <a:t/>
            </a:r>
            <a:br>
              <a:rPr lang="ru-RU" sz="2800" b="0" dirty="0">
                <a:solidFill>
                  <a:schemeClr val="bg1"/>
                </a:solidFill>
                <a:effectLst/>
              </a:rPr>
            </a:br>
            <a:r>
              <a:rPr lang="ru-RU" sz="2800" b="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800" b="0" dirty="0" smtClean="0">
                <a:solidFill>
                  <a:schemeClr val="bg1"/>
                </a:solidFill>
                <a:effectLst/>
              </a:rPr>
            </a:br>
            <a:r>
              <a:rPr lang="ru-RU" sz="2800" b="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800" b="0" dirty="0" smtClean="0">
                <a:solidFill>
                  <a:schemeClr val="bg1"/>
                </a:solidFill>
                <a:effectLst/>
              </a:rPr>
            </a:br>
            <a:r>
              <a:rPr lang="ru-RU" sz="2800" b="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800" b="0" dirty="0" smtClean="0">
                <a:solidFill>
                  <a:schemeClr val="bg1"/>
                </a:solidFill>
                <a:effectLst/>
              </a:rPr>
            </a:br>
            <a:r>
              <a:rPr lang="ru-RU" sz="2800" b="0" dirty="0">
                <a:solidFill>
                  <a:schemeClr val="bg1"/>
                </a:solidFill>
                <a:effectLst/>
              </a:rPr>
              <a:t/>
            </a:r>
            <a:br>
              <a:rPr lang="ru-RU" sz="2800" b="0" dirty="0">
                <a:solidFill>
                  <a:schemeClr val="bg1"/>
                </a:solidFill>
                <a:effectLst/>
              </a:rPr>
            </a:br>
            <a:r>
              <a:rPr lang="ru-RU" sz="2800" b="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800" b="0" dirty="0" smtClean="0">
                <a:solidFill>
                  <a:schemeClr val="bg1"/>
                </a:solidFill>
                <a:effectLst/>
              </a:rPr>
            </a:br>
            <a:r>
              <a:rPr lang="ru-RU" sz="2800" b="0" dirty="0">
                <a:solidFill>
                  <a:schemeClr val="bg1"/>
                </a:solidFill>
                <a:effectLst/>
              </a:rPr>
              <a:t/>
            </a:r>
            <a:br>
              <a:rPr lang="ru-RU" sz="2800" b="0" dirty="0">
                <a:solidFill>
                  <a:schemeClr val="bg1"/>
                </a:solidFill>
                <a:effectLst/>
              </a:rPr>
            </a:br>
            <a:r>
              <a:rPr lang="ru-RU" sz="2800" b="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800" b="0" dirty="0" smtClean="0">
                <a:solidFill>
                  <a:schemeClr val="bg1"/>
                </a:solidFill>
                <a:effectLst/>
              </a:rPr>
            </a:br>
            <a:r>
              <a:rPr lang="ru-RU" sz="2800" b="0" dirty="0">
                <a:solidFill>
                  <a:schemeClr val="bg1"/>
                </a:solidFill>
                <a:effectLst/>
              </a:rPr>
              <a:t/>
            </a:r>
            <a:br>
              <a:rPr lang="ru-RU" sz="2800" b="0" dirty="0">
                <a:solidFill>
                  <a:schemeClr val="bg1"/>
                </a:solidFill>
                <a:effectLst/>
              </a:rPr>
            </a:br>
            <a:r>
              <a:rPr lang="ru-RU" sz="2800" b="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800" b="0" dirty="0" smtClean="0">
                <a:solidFill>
                  <a:schemeClr val="bg1"/>
                </a:solidFill>
                <a:effectLst/>
              </a:rPr>
            </a:br>
            <a:r>
              <a:rPr lang="ru-RU" sz="3600" dirty="0" smtClean="0">
                <a:solidFill>
                  <a:schemeClr val="bg1"/>
                </a:solidFill>
                <a:effectLst/>
              </a:rPr>
              <a:t>«Следы </a:t>
            </a:r>
            <a:r>
              <a:rPr lang="ru-RU" sz="3600" dirty="0">
                <a:solidFill>
                  <a:schemeClr val="bg1"/>
                </a:solidFill>
                <a:effectLst/>
              </a:rPr>
              <a:t>на </a:t>
            </a:r>
            <a:r>
              <a:rPr lang="ru-RU" sz="3600" dirty="0" smtClean="0">
                <a:solidFill>
                  <a:schemeClr val="bg1"/>
                </a:solidFill>
                <a:effectLst/>
              </a:rPr>
              <a:t>снегу»</a:t>
            </a:r>
            <a:br>
              <a:rPr lang="ru-RU" sz="3600" dirty="0" smtClean="0">
                <a:solidFill>
                  <a:schemeClr val="bg1"/>
                </a:solidFill>
                <a:effectLst/>
              </a:rPr>
            </a:br>
            <a:r>
              <a:rPr lang="ru-RU" sz="2200" b="0" dirty="0" smtClean="0">
                <a:solidFill>
                  <a:schemeClr val="bg1"/>
                </a:solidFill>
                <a:effectLst/>
              </a:rPr>
              <a:t>Составила </a:t>
            </a:r>
            <a:r>
              <a:rPr lang="ru-RU" sz="2200" b="0" dirty="0" smtClean="0">
                <a:solidFill>
                  <a:schemeClr val="bg1"/>
                </a:solidFill>
                <a:effectLst/>
              </a:rPr>
              <a:t>:</a:t>
            </a:r>
            <a:r>
              <a:rPr lang="ru-RU" sz="2200" b="0" dirty="0">
                <a:solidFill>
                  <a:schemeClr val="bg1"/>
                </a:solidFill>
                <a:effectLst/>
              </a:rPr>
              <a:t>Воспитатель </a:t>
            </a:r>
            <a:r>
              <a:rPr lang="ru-RU" sz="2200" b="0" dirty="0" smtClean="0">
                <a:solidFill>
                  <a:schemeClr val="bg1"/>
                </a:solidFill>
                <a:effectLst/>
              </a:rPr>
              <a:t>Сансызбаева.А.Б</a:t>
            </a:r>
            <a:r>
              <a:rPr lang="ru-RU" sz="2800" b="0" dirty="0" smtClean="0">
                <a:solidFill>
                  <a:schemeClr val="bg1"/>
                </a:solidFill>
                <a:effectLst/>
              </a:rPr>
              <a:t>. </a:t>
            </a:r>
            <a:r>
              <a:rPr lang="ru-RU" sz="2800" b="0" dirty="0">
                <a:solidFill>
                  <a:schemeClr val="bg1"/>
                </a:solidFill>
                <a:effectLst/>
              </a:rPr>
              <a:t/>
            </a:r>
            <a:br>
              <a:rPr lang="ru-RU" sz="2800" b="0" dirty="0">
                <a:solidFill>
                  <a:schemeClr val="bg1"/>
                </a:solidFill>
                <a:effectLst/>
              </a:rPr>
            </a:b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6402966" cy="310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09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</a:t>
            </a:r>
            <a:r>
              <a:rPr lang="ru-RU" sz="1400" b="1" i="1" dirty="0" smtClean="0">
                <a:solidFill>
                  <a:schemeClr val="bg1"/>
                </a:solidFill>
              </a:rPr>
              <a:t>Зверь живет почти везде:</a:t>
            </a:r>
          </a:p>
          <a:p>
            <a:pPr>
              <a:buNone/>
            </a:pPr>
            <a:r>
              <a:rPr lang="ru-RU" sz="1400" b="1" i="1" dirty="0" smtClean="0">
                <a:solidFill>
                  <a:schemeClr val="bg1"/>
                </a:solidFill>
              </a:rPr>
              <a:t>В огороде и в избе,</a:t>
            </a:r>
          </a:p>
          <a:p>
            <a:pPr>
              <a:buNone/>
            </a:pPr>
            <a:r>
              <a:rPr lang="ru-RU" sz="1400" b="1" i="1" dirty="0" smtClean="0">
                <a:solidFill>
                  <a:schemeClr val="bg1"/>
                </a:solidFill>
              </a:rPr>
              <a:t>В поле и в лесу густом,</a:t>
            </a:r>
          </a:p>
          <a:p>
            <a:pPr>
              <a:buNone/>
            </a:pPr>
            <a:r>
              <a:rPr lang="ru-RU" sz="1400" b="1" i="1" dirty="0" smtClean="0">
                <a:solidFill>
                  <a:schemeClr val="bg1"/>
                </a:solidFill>
              </a:rPr>
              <a:t>Под берёзкой, под кустом.</a:t>
            </a:r>
          </a:p>
          <a:p>
            <a:pPr>
              <a:buNone/>
            </a:pPr>
            <a:r>
              <a:rPr lang="ru-RU" sz="1400" b="1" i="1" dirty="0" smtClean="0">
                <a:solidFill>
                  <a:schemeClr val="bg1"/>
                </a:solidFill>
              </a:rPr>
              <a:t>Зверь живет обычно в норке,</a:t>
            </a:r>
          </a:p>
          <a:p>
            <a:pPr>
              <a:buNone/>
            </a:pPr>
            <a:r>
              <a:rPr lang="ru-RU" sz="1400" b="1" i="1" dirty="0" smtClean="0">
                <a:solidFill>
                  <a:schemeClr val="bg1"/>
                </a:solidFill>
              </a:rPr>
              <a:t>Может грызть и сыр и корки.</a:t>
            </a:r>
          </a:p>
          <a:p>
            <a:pPr>
              <a:buNone/>
            </a:pPr>
            <a:r>
              <a:rPr lang="ru-RU" sz="1400" b="1" i="1" dirty="0" smtClean="0">
                <a:solidFill>
                  <a:schemeClr val="bg1"/>
                </a:solidFill>
              </a:rPr>
              <a:t>Если в поле обитает,</a:t>
            </a:r>
            <a:endParaRPr lang="ru-RU" sz="1600" b="1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b="1" i="1" dirty="0" smtClean="0">
                <a:solidFill>
                  <a:schemeClr val="bg1"/>
                </a:solidFill>
              </a:rPr>
              <a:t>Тогда зёрнышки грызёт.          </a:t>
            </a:r>
            <a:r>
              <a:rPr lang="en-US" sz="1600" b="1" i="1" dirty="0" smtClean="0">
                <a:solidFill>
                  <a:schemeClr val="bg1"/>
                </a:solidFill>
              </a:rPr>
              <a:t>                                                                               </a:t>
            </a:r>
            <a:endParaRPr lang="ru-RU" sz="1400" b="1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b="1" i="1" dirty="0" smtClean="0">
                <a:solidFill>
                  <a:schemeClr val="bg1"/>
                </a:solidFill>
              </a:rPr>
              <a:t>Длиннохвостая малышка</a:t>
            </a:r>
          </a:p>
          <a:p>
            <a:pPr>
              <a:buNone/>
            </a:pPr>
            <a:r>
              <a:rPr lang="ru-RU" sz="1400" b="1" i="1" dirty="0" smtClean="0">
                <a:solidFill>
                  <a:schemeClr val="bg1"/>
                </a:solidFill>
              </a:rPr>
              <a:t> Этот зверь зовётся …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bg1"/>
                </a:solidFill>
              </a:rPr>
              <a:t>        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bg1"/>
                </a:solidFill>
              </a:rPr>
              <a:t>           </a:t>
            </a:r>
            <a:endParaRPr lang="ru-RU" sz="1600" dirty="0" smtClean="0"/>
          </a:p>
          <a:p>
            <a:endParaRPr lang="ru-RU" sz="1400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sz="1400" dirty="0" smtClean="0"/>
          </a:p>
        </p:txBody>
      </p:sp>
      <p:pic>
        <p:nvPicPr>
          <p:cNvPr id="4" name="Рисунок 3" descr="http://kirov-portal.ru/upload/iblock/e78/e78eb1116e775c94d38138afeae4e9c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804" y="3789040"/>
            <a:ext cx="266429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www.vb-net.ru/ForestSnowTrack/mouse/P10307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60648"/>
            <a:ext cx="266429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animalsfoto.com/photo/53/53e46bd93e0cdb991b1ce0801313923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2924944"/>
            <a:ext cx="2880320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www.vb-net.ru/ForestSnowTrack/mouse/P103068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717032"/>
            <a:ext cx="345638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animalsfoto.com/photo/88/88e08dc7906c5b3b4c1e929759b3e55a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260648"/>
            <a:ext cx="305903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</a:bodyPr>
          <a:lstStyle/>
          <a:p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560682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1"/>
                </a:solidFill>
              </a:rPr>
              <a:t>Учимся, творим и </a:t>
            </a:r>
            <a:r>
              <a:rPr lang="ru-RU" smtClean="0">
                <a:solidFill>
                  <a:schemeClr val="bg1"/>
                </a:solidFill>
              </a:rPr>
              <a:t>радуемся совместно.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Мы познаем себя и мир!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Нам это интересно!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99288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54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1800" dirty="0" smtClean="0"/>
          </a:p>
          <a:p>
            <a:r>
              <a:rPr lang="ru-RU" sz="1800" b="1" i="1" dirty="0" smtClean="0">
                <a:solidFill>
                  <a:schemeClr val="bg1"/>
                </a:solidFill>
              </a:rPr>
              <a:t>На овчарку он похож:</a:t>
            </a:r>
          </a:p>
          <a:p>
            <a:r>
              <a:rPr lang="ru-RU" sz="1800" b="1" i="1" dirty="0" smtClean="0">
                <a:solidFill>
                  <a:schemeClr val="bg1"/>
                </a:solidFill>
              </a:rPr>
              <a:t>Что ни зуб – то острый нож!</a:t>
            </a:r>
          </a:p>
          <a:p>
            <a:r>
              <a:rPr lang="ru-RU" sz="1800" b="1" i="1" dirty="0" smtClean="0">
                <a:solidFill>
                  <a:schemeClr val="bg1"/>
                </a:solidFill>
              </a:rPr>
              <a:t>Он бежит оскалив пасть.</a:t>
            </a:r>
          </a:p>
          <a:p>
            <a:r>
              <a:rPr lang="ru-RU" sz="1800" b="1" i="1" dirty="0" smtClean="0">
                <a:solidFill>
                  <a:schemeClr val="bg1"/>
                </a:solidFill>
              </a:rPr>
              <a:t>На овцу готов напасть!</a:t>
            </a:r>
            <a:endParaRPr lang="en-US" sz="1800" b="1" i="1" dirty="0" smtClean="0">
              <a:solidFill>
                <a:schemeClr val="bg1"/>
              </a:solidFill>
            </a:endParaRPr>
          </a:p>
          <a:p>
            <a:endParaRPr lang="en-US" sz="1800" dirty="0" smtClean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>                                                    </a:t>
            </a:r>
            <a:r>
              <a:rPr lang="ru-RU" sz="1800" dirty="0" smtClean="0">
                <a:solidFill>
                  <a:schemeClr val="bg1"/>
                </a:solidFill>
              </a:rPr>
              <a:t>                   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http://popgun.ru/files/g/14/orig/232889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88640"/>
            <a:ext cx="280831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://ua.igotoworld.com/frontend/webcontent/images/tours/1035228_800x600_4sxgyu3j7tp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88640"/>
            <a:ext cx="2808312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&amp;zcy;&amp;icy;&amp;mcy;&amp;ncy;&amp;icy;&amp;jcy; &amp;lcy;&amp;iecy;&amp;scy; &amp;fcy;&amp;ocy;&amp;tcy;&amp;ocy;, &amp;pcy;&amp;rcy;&amp;icy;&amp;rcy;&amp;ocy;&amp;dcy;&amp;acy;, &amp;dcy;&amp;iecy;&amp;rcy;&amp;iecy;&amp;vcy;&amp;softcy;&amp;yacy; &amp;kcy;&amp;acy;&amp;rcy;&amp;tcy;&amp;icy;&amp;ncy;&amp;kcy;&amp;icy; &amp;vcy;&amp;icy;&amp;dcy;&amp;iecy;&amp;ocy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284984"/>
            <a:ext cx="4176464" cy="3467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i-survive.ru/images/smilies/lisa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116632"/>
            <a:ext cx="309634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5008" y="116632"/>
            <a:ext cx="8928992" cy="655272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ru-RU" sz="1600" dirty="0" smtClean="0"/>
              <a:t>                                                                                                             </a:t>
            </a: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ru-RU" sz="1800" b="1" i="1" dirty="0" smtClean="0">
                <a:solidFill>
                  <a:schemeClr val="bg1"/>
                </a:solidFill>
              </a:rPr>
              <a:t>Посмотрите-ка какая  -  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bg1"/>
                </a:solidFill>
              </a:rPr>
              <a:t>Вся горит, как золотая.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bg1"/>
                </a:solidFill>
              </a:rPr>
              <a:t>Ходит в шубе дорогой,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bg1"/>
                </a:solidFill>
              </a:rPr>
              <a:t>Хвост пушистый и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bg1"/>
                </a:solidFill>
              </a:rPr>
              <a:t> большой.</a:t>
            </a:r>
            <a:endParaRPr lang="en-US" sz="1800" b="1" i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http://funzoo.ru/uploads/posts/2011-03/1300895642_fox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88640"/>
            <a:ext cx="5580112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www.rikord.ru/win/0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295232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24.media.tumblr.com/570e1caef253aa966f3325600c19d6ff/tumblr_mnnb5tgTvA1rgr4l6o4_250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653136"/>
            <a:ext cx="216024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i.huffpost.com/gen/1505321/thumbs/o-FOX-SSS-facebook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4149080"/>
            <a:ext cx="360040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://mywapcity.ru/sl/load/f1/p/21486/i/124882/original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8939" y="4144612"/>
            <a:ext cx="3195061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i="1" dirty="0" smtClean="0">
                <a:solidFill>
                  <a:schemeClr val="bg1"/>
                </a:solidFill>
              </a:rPr>
              <a:t>Следы этого зверька</a:t>
            </a:r>
          </a:p>
          <a:p>
            <a:pPr>
              <a:buNone/>
            </a:pPr>
            <a:r>
              <a:rPr lang="ru-RU" sz="1600" b="1" i="1" dirty="0" smtClean="0">
                <a:solidFill>
                  <a:schemeClr val="bg1"/>
                </a:solidFill>
              </a:rPr>
              <a:t>Перепутаны слегка.</a:t>
            </a:r>
          </a:p>
          <a:p>
            <a:pPr>
              <a:buNone/>
            </a:pPr>
            <a:r>
              <a:rPr lang="ru-RU" sz="1600" b="1" i="1" dirty="0" smtClean="0">
                <a:solidFill>
                  <a:schemeClr val="bg1"/>
                </a:solidFill>
              </a:rPr>
              <a:t>Впереди – от задних лап,</a:t>
            </a:r>
          </a:p>
          <a:p>
            <a:pPr>
              <a:buNone/>
            </a:pPr>
            <a:r>
              <a:rPr lang="ru-RU" sz="1600" b="1" i="1" dirty="0" smtClean="0">
                <a:solidFill>
                  <a:schemeClr val="bg1"/>
                </a:solidFill>
              </a:rPr>
              <a:t>Позади – передние.</a:t>
            </a:r>
          </a:p>
          <a:p>
            <a:pPr>
              <a:buNone/>
            </a:pPr>
            <a:r>
              <a:rPr lang="ru-RU" sz="1600" b="1" i="1" dirty="0" smtClean="0">
                <a:solidFill>
                  <a:schemeClr val="bg1"/>
                </a:solidFill>
              </a:rPr>
              <a:t>Первые  большие,</a:t>
            </a:r>
          </a:p>
          <a:p>
            <a:pPr>
              <a:buNone/>
            </a:pPr>
            <a:r>
              <a:rPr lang="ru-RU" sz="1600" b="1" i="1" dirty="0" smtClean="0">
                <a:solidFill>
                  <a:schemeClr val="bg1"/>
                </a:solidFill>
              </a:rPr>
              <a:t>Меньшие – последние.</a:t>
            </a:r>
          </a:p>
          <a:p>
            <a:pPr>
              <a:buNone/>
            </a:pPr>
            <a:r>
              <a:rPr lang="ru-RU" sz="1600" b="1" i="1" dirty="0" smtClean="0">
                <a:solidFill>
                  <a:schemeClr val="bg1"/>
                </a:solidFill>
              </a:rPr>
              <a:t>Цепочкой друг за другом</a:t>
            </a:r>
          </a:p>
          <a:p>
            <a:pPr>
              <a:buNone/>
            </a:pPr>
            <a:r>
              <a:rPr lang="ru-RU" sz="1600" b="1" i="1" dirty="0" smtClean="0">
                <a:solidFill>
                  <a:schemeClr val="bg1"/>
                </a:solidFill>
              </a:rPr>
              <a:t>Может двигаться по кругу.</a:t>
            </a:r>
          </a:p>
          <a:p>
            <a:pPr>
              <a:buNone/>
            </a:pPr>
            <a:r>
              <a:rPr lang="ru-RU" sz="1600" b="1" i="1" dirty="0" smtClean="0">
                <a:solidFill>
                  <a:schemeClr val="bg1"/>
                </a:solidFill>
              </a:rPr>
              <a:t>По лесу бежит прыжками.</a:t>
            </a:r>
          </a:p>
          <a:p>
            <a:pPr>
              <a:buNone/>
            </a:pPr>
            <a:r>
              <a:rPr lang="ru-RU" sz="1600" b="1" i="1" dirty="0" smtClean="0">
                <a:solidFill>
                  <a:schemeClr val="bg1"/>
                </a:solidFill>
              </a:rPr>
              <a:t>Догадались уже сами?</a:t>
            </a:r>
            <a:endParaRPr lang="en-US" sz="1600" b="1" i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ru-RU" sz="1400" dirty="0"/>
          </a:p>
        </p:txBody>
      </p:sp>
      <p:pic>
        <p:nvPicPr>
          <p:cNvPr id="4" name="Рисунок 3" descr="&amp;scy;&amp;lcy;&amp;iecy;&amp;dcy; &amp;rcy;&amp;ucy;&amp;scy;&amp;acy;&amp;kcy;&amp;a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40968"/>
            <a:ext cx="280831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cs8.pikabu.ru/images/previews_comm/2016-04_2/14600815551683708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88640"/>
            <a:ext cx="309634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www.ozernoe-hunt.ru/imageModul/article/okhota-na-zajtsa-zimoj-kak-tchitat-sledy-zajts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60648"/>
            <a:ext cx="302433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redbook.ru/images/sl_l-6-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132856"/>
            <a:ext cx="288032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://2.bp.blogspot.com/-iuh_tuu-8PY/Vp-iRuNu0OI/AAAAAAAABX8/nzuwi7Q9tDI/s400/%25D0%25B7%25D0%25B0%25D1%258F%25D1%258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2636912"/>
            <a:ext cx="2952328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://download.librebook.ru/illustrations/21/12/89/i_00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4531908"/>
            <a:ext cx="2880320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http://www.zoofirma.ru/images/stories/sicret/60/60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7274" y="4653136"/>
            <a:ext cx="2902557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http://ic.pics.livejournal.com/shpilenok/17995238/532224/532224_original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15816" y="4365104"/>
            <a:ext cx="324036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55272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endParaRPr lang="ru-RU" sz="1400" dirty="0" smtClean="0">
              <a:solidFill>
                <a:schemeClr val="bg1"/>
              </a:solidFill>
            </a:endParaRPr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1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r>
              <a:rPr lang="ru-RU" sz="1800" b="1" i="1" dirty="0" smtClean="0">
                <a:solidFill>
                  <a:schemeClr val="bg1"/>
                </a:solidFill>
              </a:rPr>
              <a:t>По веткам скачет,</a:t>
            </a:r>
          </a:p>
          <a:p>
            <a:pPr algn="ctr"/>
            <a:r>
              <a:rPr lang="ru-RU" sz="1800" b="1" i="1" dirty="0" smtClean="0">
                <a:solidFill>
                  <a:schemeClr val="bg1"/>
                </a:solidFill>
              </a:rPr>
              <a:t> да не птица</a:t>
            </a:r>
            <a:endParaRPr lang="ru-RU" sz="1800" dirty="0" smtClean="0">
              <a:solidFill>
                <a:schemeClr val="bg1"/>
              </a:solidFill>
            </a:endParaRPr>
          </a:p>
          <a:p>
            <a:pPr algn="ctr"/>
            <a:r>
              <a:rPr lang="ru-RU" sz="1800" b="1" i="1" dirty="0" smtClean="0">
                <a:solidFill>
                  <a:schemeClr val="bg1"/>
                </a:solidFill>
              </a:rPr>
              <a:t>Рыжая. да не лисица.</a:t>
            </a:r>
            <a:endParaRPr lang="ru-RU" sz="1800" dirty="0" smtClean="0">
              <a:solidFill>
                <a:schemeClr val="bg1"/>
              </a:solidFill>
            </a:endParaRPr>
          </a:p>
          <a:p>
            <a:pPr algn="ctr"/>
            <a:endParaRPr lang="ru-RU" sz="1800" b="1" i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http://i.artfile.ru/1920x1200_870832_%5bwww.ArtFile.ru%5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149080"/>
            <a:ext cx="3312368" cy="2450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www.stihi.ru/pics/2013/05/23/30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7"/>
            <a:ext cx="2664296" cy="2114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://zoohook.ru/wp-content/uploads/2016/01/bel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60648"/>
            <a:ext cx="3024336" cy="2114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http://img-fotki.yandex.ru/get/6420/46917230.ad/0_88b71_22a15ea8_XL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509120"/>
            <a:ext cx="273630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http://img-fotki.yandex.ru/get/5504/11549890.2d/0_63a09_8c547f7f_XL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374924"/>
            <a:ext cx="2592288" cy="2134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http://www.taganay.org/upload/medialibrary/056/belka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3933056"/>
            <a:ext cx="2448272" cy="2650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http://www.pottcoconservation.com/blog/wp-content/uploads/2014/12/Squirrel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01" y="2386871"/>
            <a:ext cx="2504134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&amp;zcy;&amp;icy;&amp;mcy;&amp;ncy;&amp;icy;&amp;jcy; &amp;lcy;&amp;iecy;&amp;scy; &amp;fcy;&amp;ocy;&amp;tcy;&amp;ocy;, &amp;pcy;&amp;rcy;&amp;icy;&amp;rcy;&amp;ocy;&amp;dcy;&amp;acy;, &amp;dcy;&amp;iecy;&amp;rcy;&amp;iecy;&amp;vcy;&amp;softcy;&amp;yacy; &amp;kcy;&amp;acy;&amp;rcy;&amp;tcy;&amp;icy;&amp;ncy;&amp;kcy;&amp;icy; &amp;vcy;&amp;icy;&amp;dcy;&amp;iecy;&amp;ocy;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176" y="332656"/>
            <a:ext cx="2664296" cy="2042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1483" y="116632"/>
            <a:ext cx="8928992" cy="6624736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800" b="1" i="1" dirty="0" smtClean="0">
                <a:solidFill>
                  <a:schemeClr val="bg1"/>
                </a:solidFill>
              </a:rPr>
              <a:t>Летом бродит без дороги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bg1"/>
                </a:solidFill>
              </a:rPr>
              <a:t>Между сосен и берёз,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bg1"/>
                </a:solidFill>
              </a:rPr>
              <a:t>А зимой он спит в берлоге,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bg1"/>
                </a:solidFill>
              </a:rPr>
              <a:t>От мороза прячет нос.</a:t>
            </a:r>
          </a:p>
          <a:p>
            <a:pPr>
              <a:buNone/>
            </a:pPr>
            <a:endParaRPr lang="ru-RU" sz="1800" dirty="0" smtClean="0">
              <a:solidFill>
                <a:schemeClr val="bg1"/>
              </a:solidFill>
            </a:endParaRPr>
          </a:p>
        </p:txBody>
      </p:sp>
      <p:pic>
        <p:nvPicPr>
          <p:cNvPr id="4" name="Рисунок 3" descr="http://www.kronoki.ru/ufiles/fieldguides/tracks/w_html_m6b2e0bbe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384375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www.allforhunt.com/img/galleries/medium/ee76h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548680"/>
            <a:ext cx="4896544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6936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800" b="1" i="1" dirty="0" smtClean="0">
                <a:solidFill>
                  <a:schemeClr val="bg1"/>
                </a:solidFill>
              </a:rPr>
              <a:t>Он в лесу без сумки ходит.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bg1"/>
                </a:solidFill>
              </a:rPr>
              <a:t>Яблоки, грибы находит.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bg1"/>
                </a:solidFill>
              </a:rPr>
              <a:t>На спине иголки.</a:t>
            </a:r>
          </a:p>
          <a:p>
            <a:pPr>
              <a:buNone/>
            </a:pPr>
            <a:r>
              <a:rPr lang="ru-RU" sz="1800" b="1" i="1" dirty="0" smtClean="0">
                <a:solidFill>
                  <a:schemeClr val="bg1"/>
                </a:solidFill>
              </a:rPr>
              <a:t>Кто это у ёлки?</a:t>
            </a:r>
            <a:endParaRPr lang="ru-RU" sz="1800" b="1" i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http://s54.radikal.ru/i145/1302/c0/0ccc0b7266d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45024"/>
            <a:ext cx="403244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vladnews.ru/uploads/news/2016/01/24/fa42fe406887797ee5ef5e386aaf6e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221088"/>
            <a:ext cx="3816424" cy="2425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://alpfederation.ru/img/image/difr1/sigu_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260648"/>
            <a:ext cx="360040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petrogazeta.ru/media/news/391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188640"/>
            <a:ext cx="5184576" cy="2857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0"/>
            <a:ext cx="9036496" cy="6858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endParaRPr lang="ru-RU" sz="1200" b="1" i="1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ru-RU" sz="1200" b="1" i="1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ru-RU" sz="1200" b="1" i="1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ru-RU" sz="1200" b="1" i="1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ru-RU" sz="1200" b="1" i="1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ru-RU" sz="1200" b="1" i="1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ru-RU" sz="1200" b="1" i="1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ru-RU" sz="1200" b="1" i="1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ru-RU" sz="1200" b="1" i="1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ru-RU" sz="1200" b="1" i="1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ru-RU" sz="1200" b="1" i="1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ru-RU" sz="1200" b="1" i="1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1400" b="1" i="1" dirty="0" smtClean="0">
                <a:solidFill>
                  <a:schemeClr val="bg2">
                    <a:lumMod val="75000"/>
                  </a:schemeClr>
                </a:solidFill>
              </a:rPr>
              <a:t>Он из леса вышел снова,</a:t>
            </a:r>
            <a:br>
              <a:rPr lang="ru-RU" sz="1400" b="1" i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1400" b="1" i="1" dirty="0" smtClean="0">
                <a:solidFill>
                  <a:schemeClr val="bg2">
                    <a:lumMod val="75000"/>
                  </a:schemeClr>
                </a:solidFill>
              </a:rPr>
              <a:t>Не олень и не корова.</a:t>
            </a:r>
            <a:br>
              <a:rPr lang="ru-RU" sz="1400" b="1" i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1400" b="1" i="1" dirty="0" smtClean="0">
                <a:solidFill>
                  <a:schemeClr val="bg2">
                    <a:lumMod val="75000"/>
                  </a:schemeClr>
                </a:solidFill>
              </a:rPr>
              <a:t>Повстречаться нам пришлось</a:t>
            </a:r>
            <a:br>
              <a:rPr lang="ru-RU" sz="1400" b="1" i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1400" b="1" i="1" dirty="0" err="1" smtClean="0">
                <a:solidFill>
                  <a:schemeClr val="bg2">
                    <a:lumMod val="75000"/>
                  </a:schemeClr>
                </a:solidFill>
              </a:rPr>
              <a:t>Познакомтесь</a:t>
            </a:r>
            <a:r>
              <a:rPr lang="ru-RU" sz="1400" b="1" i="1" dirty="0" smtClean="0">
                <a:solidFill>
                  <a:schemeClr val="bg2">
                    <a:lumMod val="75000"/>
                  </a:schemeClr>
                </a:solidFill>
              </a:rPr>
              <a:t>  - это</a:t>
            </a:r>
            <a:endParaRPr lang="ru-RU" sz="14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Рисунок 5" descr="&amp;scy;&amp;lcy;&amp;iecy;&amp;dcy; &amp;lcy;&amp;ocy;&amp;scy;&amp;yacy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789040"/>
            <a:ext cx="223224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www.dpol4.ru/img/picture/Jul/19/9a098a3380cde56f619cb3516980b2dd/8.jpg"/>
          <p:cNvPicPr/>
          <p:nvPr/>
        </p:nvPicPr>
        <p:blipFill rotWithShape="1">
          <a:blip r:embed="rId4" cstate="print"/>
          <a:srcRect l="13971" r="10714"/>
          <a:stretch/>
        </p:blipFill>
        <p:spPr bwMode="auto">
          <a:xfrm>
            <a:off x="3347864" y="2204864"/>
            <a:ext cx="2736304" cy="2632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s://im0-tub-ru.yandex.net/i?id=b03503d119dfd458a1ca85f03615d484&amp;n=33&amp;h=215&amp;w=28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41140"/>
            <a:ext cx="2515376" cy="2135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://static9.depositphotos.com/1091218/1096/i/950/depositphotos_10963915-stock-photo-hoofs-of-a-reindeer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4725144"/>
            <a:ext cx="1962150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://www.hunting.ru/files/image/kosulya/sledi_kosuli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4724634"/>
            <a:ext cx="3096344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http://iohotnik.ru/wp-content/uploads/2013/09/oleni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404664"/>
            <a:ext cx="282294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&amp;Lcy;&amp;ocy;&amp;scy;&amp;softcy; &amp;vcy; &amp;lcy;&amp;iecy;&amp;scy;&amp;ucy; &amp;zcy;&amp;icy;&amp;mcy;&amp;ocy;&amp;jcy;"/>
          <p:cNvPicPr/>
          <p:nvPr/>
        </p:nvPicPr>
        <p:blipFill rotWithShape="1">
          <a:blip r:embed="rId9" cstate="print"/>
          <a:srcRect l="12104" t="11588" r="18868" b="27676"/>
          <a:stretch/>
        </p:blipFill>
        <p:spPr bwMode="auto">
          <a:xfrm>
            <a:off x="251520" y="188640"/>
            <a:ext cx="3010813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796136" y="3068960"/>
            <a:ext cx="3168352" cy="1224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bg2">
                    <a:lumMod val="75000"/>
                  </a:schemeClr>
                </a:solidFill>
              </a:rPr>
              <a:t>Словно царскую корону, </a:t>
            </a:r>
            <a:br>
              <a:rPr lang="ru-RU" sz="1400" b="1" i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1400" b="1" i="1" dirty="0" smtClean="0">
                <a:solidFill>
                  <a:schemeClr val="bg2">
                    <a:lumMod val="75000"/>
                  </a:schemeClr>
                </a:solidFill>
              </a:rPr>
              <a:t>Носит он свои рога. </a:t>
            </a:r>
            <a:br>
              <a:rPr lang="ru-RU" sz="1400" b="1" i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1400" b="1" i="1" dirty="0" smtClean="0">
                <a:solidFill>
                  <a:schemeClr val="bg2">
                    <a:lumMod val="75000"/>
                  </a:schemeClr>
                </a:solidFill>
              </a:rPr>
              <a:t>Ест лишайник, мох зелёный, </a:t>
            </a:r>
            <a:br>
              <a:rPr lang="ru-RU" sz="1400" b="1" i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1400" b="1" i="1" dirty="0" smtClean="0">
                <a:solidFill>
                  <a:schemeClr val="bg2">
                    <a:lumMod val="75000"/>
                  </a:schemeClr>
                </a:solidFill>
              </a:rPr>
              <a:t>Любит снежные луга. </a:t>
            </a:r>
            <a:br>
              <a:rPr lang="ru-RU" sz="1400" b="1" i="1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ru-RU" sz="14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                                    </a:t>
            </a: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1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1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                                                                          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                                                                       </a:t>
            </a:r>
            <a:r>
              <a:rPr lang="ru-RU" sz="1400" b="1" i="1" dirty="0" smtClean="0">
                <a:solidFill>
                  <a:schemeClr val="bg1"/>
                </a:solidFill>
              </a:rPr>
              <a:t>У него, клыки, торчком,</a:t>
            </a:r>
          </a:p>
          <a:p>
            <a:pPr>
              <a:buNone/>
            </a:pPr>
            <a:r>
              <a:rPr lang="ru-RU" sz="1400" b="1" i="1" dirty="0" smtClean="0">
                <a:solidFill>
                  <a:schemeClr val="bg1"/>
                </a:solidFill>
              </a:rPr>
              <a:t>                                                                       Землю роет пятачком,</a:t>
            </a:r>
          </a:p>
          <a:p>
            <a:pPr>
              <a:buNone/>
            </a:pPr>
            <a:r>
              <a:rPr lang="ru-RU" sz="1400" b="1" i="1" dirty="0" smtClean="0">
                <a:solidFill>
                  <a:schemeClr val="bg1"/>
                </a:solidFill>
              </a:rPr>
              <a:t>                                                                       Грязевых, любитель, ванн, </a:t>
            </a:r>
          </a:p>
          <a:p>
            <a:pPr>
              <a:buNone/>
            </a:pPr>
            <a:r>
              <a:rPr lang="ru-RU" sz="1400" b="1" i="1" dirty="0" smtClean="0">
                <a:solidFill>
                  <a:schemeClr val="bg1"/>
                </a:solidFill>
              </a:rPr>
              <a:t>                                                                    Не чистюля, не  гурман –</a:t>
            </a:r>
          </a:p>
          <a:p>
            <a:pPr>
              <a:buNone/>
            </a:pPr>
            <a:r>
              <a:rPr lang="ru-RU" sz="1400" b="1" i="1" dirty="0" smtClean="0">
                <a:solidFill>
                  <a:schemeClr val="bg1"/>
                </a:solidFill>
              </a:rPr>
              <a:t>                                                                       Любит жёлуди… </a:t>
            </a:r>
          </a:p>
          <a:p>
            <a:pPr>
              <a:buNone/>
            </a:pPr>
            <a:endParaRPr lang="ru-RU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                                                                     </a:t>
            </a:r>
          </a:p>
          <a:p>
            <a:pPr>
              <a:buNone/>
            </a:pPr>
            <a:endParaRPr lang="ru-RU" sz="1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1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1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1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1600" dirty="0" smtClean="0">
                <a:solidFill>
                  <a:schemeClr val="bg1"/>
                </a:solidFill>
              </a:rPr>
              <a:t>     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http://www.ljplus.ru/img4/d/i/dimorfant/_MG_76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8640"/>
            <a:ext cx="380432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www.strannik-sergey.ru/2012/2/2012-04-02-Abramzevo-2/photos/2012-04-08-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523006"/>
            <a:ext cx="3096344" cy="2002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://www.gorobzor.ru/public/news/images/5478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79" y="188640"/>
            <a:ext cx="3189669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http://kezling.ru/wp-media/ligatne_nature_trails_03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8144" y="3212976"/>
            <a:ext cx="273630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http://cs627720.vk.me/v627720691/2eb8c/So3vR9L5dNY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4365104"/>
            <a:ext cx="3456384" cy="2318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2092</TotalTime>
  <Words>243</Words>
  <Application>Microsoft Office PowerPoint</Application>
  <PresentationFormat>Экран (4:3)</PresentationFormat>
  <Paragraphs>153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           «Следы на снегу» Составила :Воспитатель Сансызбаева.А.Б.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Учимся, творим и радуемся совместно. Мы познаем себя и мир!  Нам это интересно!</vt:lpstr>
    </vt:vector>
  </TitlesOfParts>
  <Company>Microsoft Office 2007 Enterprise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Л Е Д Ы</dc:title>
  <dc:creator>Admin</dc:creator>
  <cp:lastModifiedBy>User</cp:lastModifiedBy>
  <cp:revision>210</cp:revision>
  <dcterms:created xsi:type="dcterms:W3CDTF">2017-02-05T20:09:37Z</dcterms:created>
  <dcterms:modified xsi:type="dcterms:W3CDTF">2019-02-23T17:21:25Z</dcterms:modified>
</cp:coreProperties>
</file>