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79" r:id="rId3"/>
    <p:sldId id="280" r:id="rId4"/>
    <p:sldId id="281" r:id="rId5"/>
    <p:sldId id="282" r:id="rId6"/>
    <p:sldId id="278" r:id="rId7"/>
    <p:sldId id="270" r:id="rId8"/>
    <p:sldId id="256" r:id="rId9"/>
    <p:sldId id="271" r:id="rId10"/>
    <p:sldId id="257" r:id="rId11"/>
    <p:sldId id="272" r:id="rId12"/>
    <p:sldId id="258" r:id="rId13"/>
    <p:sldId id="274" r:id="rId14"/>
    <p:sldId id="260" r:id="rId15"/>
    <p:sldId id="261" r:id="rId16"/>
    <p:sldId id="276" r:id="rId17"/>
    <p:sldId id="264" r:id="rId18"/>
    <p:sldId id="266" r:id="rId19"/>
    <p:sldId id="273" r:id="rId20"/>
    <p:sldId id="259" r:id="rId21"/>
    <p:sldId id="269" r:id="rId22"/>
    <p:sldId id="275" r:id="rId23"/>
    <p:sldId id="262" r:id="rId24"/>
    <p:sldId id="263" r:id="rId25"/>
    <p:sldId id="277" r:id="rId26"/>
    <p:sldId id="267" r:id="rId27"/>
    <p:sldId id="283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9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22.04.2008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22.04.2008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22.04.2008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22.04.2008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22.04.2008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22.04.2008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22.04.2008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22.04.2008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22.04.2008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22.04.2008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22.04.2008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22.04.2008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split orient="vert"/>
  </p:transition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sportnik.ru/wp-content/uploads/2015/09/%D0%BE%D1%82%D0%B6%D0%B8%D0%BC.jpg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sportnik.ru/wp-content/uploads/2015/09/%D1%87%D0%B5%D0%BB.-%D0%B1%D0%B5%D0%B3.jpg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836712"/>
            <a:ext cx="9144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Всероссийский</a:t>
            </a:r>
          </a:p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r>
              <a:rPr lang="ru-RU" sz="3600" b="1" dirty="0">
                <a:solidFill>
                  <a:srgbClr val="C00000"/>
                </a:solidFill>
              </a:rPr>
              <a:t>физкультурно-спортивный комплекс</a:t>
            </a:r>
            <a:endParaRPr lang="ru-RU" sz="3600" dirty="0">
              <a:solidFill>
                <a:srgbClr val="C00000"/>
              </a:solidFill>
            </a:endParaRPr>
          </a:p>
          <a:p>
            <a:pPr algn="ctr"/>
            <a:r>
              <a:rPr lang="ru-RU" sz="3600" b="1" dirty="0">
                <a:solidFill>
                  <a:srgbClr val="C00000"/>
                </a:solidFill>
              </a:rPr>
              <a:t>«Готов к труду и обороне» (ГТО)</a:t>
            </a:r>
            <a:endParaRPr lang="ru-RU" sz="3600" dirty="0">
              <a:solidFill>
                <a:srgbClr val="C00000"/>
              </a:solidFill>
            </a:endParaRPr>
          </a:p>
          <a:p>
            <a:r>
              <a:rPr lang="ru-RU" b="1" dirty="0"/>
              <a:t> </a:t>
            </a:r>
            <a:endParaRPr lang="ru-RU" dirty="0"/>
          </a:p>
        </p:txBody>
      </p:sp>
      <p:pic>
        <p:nvPicPr>
          <p:cNvPr id="3" name="Рисунок 2" descr="http://olimp.kcbux.ru/Raznoe/gto/gto-004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868037"/>
            <a:ext cx="8064896" cy="1859548"/>
          </a:xfrm>
          <a:prstGeom prst="round2DiagRect">
            <a:avLst>
              <a:gd name="adj1" fmla="val 43797"/>
              <a:gd name="adj2" fmla="val 0"/>
            </a:avLst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4739846" y="4941168"/>
            <a:ext cx="40525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инструктор по физической культуре 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Варенцова Марина Владиславовна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95216" y="6282682"/>
            <a:ext cx="1553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Тюмень-2019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38409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55576" y="2420888"/>
            <a:ext cx="763284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Бег проводится по дорожкам стадиона или на любой ровной площадке с твердым покрытием.  Бег на 30 м выполняется с высокого старта. Участники стартуют по 2 – 4 человека.</a:t>
            </a:r>
            <a:endParaRPr kumimoji="0" lang="ru-RU" alt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85435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1" descr="gt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088" b="18982"/>
          <a:stretch/>
        </p:blipFill>
        <p:spPr bwMode="auto">
          <a:xfrm>
            <a:off x="2771800" y="260648"/>
            <a:ext cx="3121083" cy="252000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3212976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Смешанное передвижение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2365148"/>
              </p:ext>
            </p:extLst>
          </p:nvPr>
        </p:nvGraphicFramePr>
        <p:xfrm>
          <a:off x="205174" y="4653136"/>
          <a:ext cx="8733651" cy="174180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98919"/>
                <a:gridCol w="1089122"/>
                <a:gridCol w="1176455"/>
                <a:gridCol w="1001789"/>
                <a:gridCol w="1089122"/>
                <a:gridCol w="1221457"/>
                <a:gridCol w="956787"/>
              </a:tblGrid>
              <a:tr h="33972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Обязательные испытания (тесты)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Мальчики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Девочки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0185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бронзовый </a:t>
                      </a:r>
                      <a:br>
                        <a:rPr lang="ru-RU" sz="16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значок</a:t>
                      </a:r>
                      <a:endParaRPr lang="ru-RU" sz="1600" b="1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серебряный </a:t>
                      </a:r>
                      <a:b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значок</a:t>
                      </a:r>
                      <a:endParaRPr lang="ru-RU" sz="1600" b="1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золотой </a:t>
                      </a:r>
                      <a:b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значок</a:t>
                      </a:r>
                      <a:endParaRPr lang="ru-RU" sz="1600" b="1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бронзовый </a:t>
                      </a:r>
                      <a:b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значок</a:t>
                      </a:r>
                      <a:endParaRPr lang="ru-RU" sz="1600" b="1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серебряный </a:t>
                      </a:r>
                      <a:b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значок</a:t>
                      </a:r>
                      <a:endParaRPr lang="ru-RU" sz="1600" b="1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золотой </a:t>
                      </a:r>
                      <a:b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значок</a:t>
                      </a:r>
                      <a:endParaRPr lang="ru-RU" sz="1600" b="1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981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Смешанное передвижение</a:t>
                      </a:r>
                      <a:endParaRPr lang="ru-RU" sz="1600" b="1" i="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600" b="1" i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км (</a:t>
                      </a:r>
                      <a:r>
                        <a:rPr lang="ru-RU" sz="1600" b="1" i="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мин.с</a:t>
                      </a:r>
                      <a:r>
                        <a:rPr lang="ru-RU" sz="1600" b="1" i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600" b="1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7.10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6.40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5.20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7.35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7.05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6.00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601272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11560" y="2122404"/>
            <a:ext cx="792088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Смешанное передвижение (1 км) состоит из бега, переходящего в ходьбу в любой последовательности.</a:t>
            </a:r>
            <a:endParaRPr kumimoji="0" lang="ru-RU" alt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Проводится по беговой дорожке стадиона или любой ровной местности. Максимальное количество участников забега – 20 человек.</a:t>
            </a:r>
            <a:endParaRPr kumimoji="0" lang="ru-RU" alt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67354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5" descr="gto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8" t="2955" r="88589" b="35674"/>
          <a:stretch/>
        </p:blipFill>
        <p:spPr bwMode="auto">
          <a:xfrm>
            <a:off x="2627784" y="139355"/>
            <a:ext cx="3351598" cy="252000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7355" y="269239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Сгибание и разгибание рук в упоре лежа на полу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5255519"/>
              </p:ext>
            </p:extLst>
          </p:nvPr>
        </p:nvGraphicFramePr>
        <p:xfrm>
          <a:off x="179513" y="4788245"/>
          <a:ext cx="8786668" cy="174180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251936"/>
                <a:gridCol w="1089122"/>
                <a:gridCol w="1176455"/>
                <a:gridCol w="1001789"/>
                <a:gridCol w="1089122"/>
                <a:gridCol w="1221457"/>
                <a:gridCol w="956787"/>
              </a:tblGrid>
              <a:tr h="33972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Обязательные испытания (тесты)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Мальчики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Девочки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0185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бронзовый </a:t>
                      </a:r>
                      <a:br>
                        <a:rPr lang="ru-RU" sz="16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значок</a:t>
                      </a:r>
                      <a:endParaRPr lang="ru-RU" sz="1600" b="1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серебряный </a:t>
                      </a:r>
                      <a:b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значок</a:t>
                      </a:r>
                      <a:endParaRPr lang="ru-RU" sz="1600" b="1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золотой </a:t>
                      </a:r>
                      <a:b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значок</a:t>
                      </a:r>
                      <a:endParaRPr lang="ru-RU" sz="1600" b="1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бронзовый </a:t>
                      </a:r>
                      <a:b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значок</a:t>
                      </a:r>
                      <a:endParaRPr lang="ru-RU" sz="1600" b="1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серебряный </a:t>
                      </a:r>
                      <a:b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значок</a:t>
                      </a:r>
                      <a:endParaRPr lang="ru-RU" sz="1600" b="1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золотой </a:t>
                      </a:r>
                      <a:b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значок</a:t>
                      </a:r>
                      <a:endParaRPr lang="ru-RU" sz="1600" b="1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981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Сгибание и разгибание рук</a:t>
                      </a:r>
                      <a:r>
                        <a:rPr lang="ru-RU" sz="1600" b="1" i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упоре лежа на полу (кол-во раз)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434556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39552" y="764704"/>
            <a:ext cx="8064896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Тестирование сгибания и разгибания рук в упоре лежа на полу, может проводится с применением «контактной платформы», либо без нее.</a:t>
            </a:r>
            <a:endParaRPr kumimoji="0" lang="ru-RU" alt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Сгибание и разгибание рук в упоре лежа на полу, выполняется из ИП: упор лежа на полу, руки на ширине плеч, кисти вперед, локти разведены не более чем на 45 градусов, плечи, туловище и ноги составляют прямую линию. Стопы упираются в пол без опоры.</a:t>
            </a:r>
            <a:endParaRPr kumimoji="0" lang="ru-RU" alt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Сгибая руки, необходимо коснуться грудью пола или «контактной платформы» высотой 5 см, затем, разгибая руки, вернуться в ИП и, зафиксировав его на 0,5 с, продолжить выполнение тестирования.</a:t>
            </a:r>
            <a:endParaRPr kumimoji="0" lang="ru-RU" alt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Засчитывается количество правильно выполненных сгибаний и разгибаний рук.</a:t>
            </a:r>
            <a:endParaRPr kumimoji="0" lang="ru-RU" alt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85295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80546" y="476672"/>
            <a:ext cx="799288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Ошибки</a:t>
            </a:r>
            <a:r>
              <a:rPr lang="ru-RU" altLang="ru-RU" sz="2400" b="1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: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1) касание пола коленями, бедрами, тазом</a:t>
            </a:r>
            <a:r>
              <a:rPr lang="ru-RU" altLang="ru-RU" sz="2400" b="1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2) нарушение прямой линии </a:t>
            </a:r>
            <a:endParaRPr lang="ru-RU" altLang="ru-RU" sz="2400" b="1" dirty="0" smtClean="0"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«</a:t>
            </a:r>
            <a:r>
              <a:rPr lang="ru-RU" altLang="ru-RU" sz="2400" b="1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плечи – туловище – ноги</a:t>
            </a:r>
            <a:r>
              <a:rPr lang="ru-RU" altLang="ru-RU" sz="2400" b="1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»;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3) отсутствие фиксации на 0,5 с ИП</a:t>
            </a:r>
            <a:r>
              <a:rPr lang="ru-RU" altLang="ru-RU" sz="2400" b="1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4) поочередное разгибание рук</a:t>
            </a:r>
            <a:r>
              <a:rPr lang="ru-RU" altLang="ru-RU" sz="2400" b="1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5) отсутствие касания грудью пола (платформы</a:t>
            </a:r>
            <a:r>
              <a:rPr lang="ru-RU" alt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разведение локтей относительно туловища более чем на 45 градусов.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6626584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2" descr="gt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9" r="86161" b="26757"/>
          <a:stretch/>
        </p:blipFill>
        <p:spPr bwMode="auto">
          <a:xfrm>
            <a:off x="3262919" y="188640"/>
            <a:ext cx="2682985" cy="252000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2564904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Наклон вперед из положения стоя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069568"/>
              </p:ext>
            </p:extLst>
          </p:nvPr>
        </p:nvGraphicFramePr>
        <p:xfrm>
          <a:off x="178666" y="4581128"/>
          <a:ext cx="8786668" cy="202222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251936"/>
                <a:gridCol w="1089122"/>
                <a:gridCol w="1176455"/>
                <a:gridCol w="1001789"/>
                <a:gridCol w="1089122"/>
                <a:gridCol w="1221457"/>
                <a:gridCol w="956787"/>
              </a:tblGrid>
              <a:tr h="33972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Обязательные испытания (тесты)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Мальчики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Девочки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0185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бронзовый </a:t>
                      </a:r>
                      <a:br>
                        <a:rPr lang="ru-RU" sz="16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значок</a:t>
                      </a:r>
                      <a:endParaRPr lang="ru-RU" sz="1600" b="1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серебряный </a:t>
                      </a:r>
                      <a:b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значок</a:t>
                      </a:r>
                      <a:endParaRPr lang="ru-RU" sz="1600" b="1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золотой </a:t>
                      </a:r>
                      <a:b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значок</a:t>
                      </a:r>
                      <a:endParaRPr lang="ru-RU" sz="1600" b="1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бронзовый </a:t>
                      </a:r>
                      <a:b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значок</a:t>
                      </a:r>
                      <a:endParaRPr lang="ru-RU" sz="1600" b="1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серебряный </a:t>
                      </a:r>
                      <a:b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значок</a:t>
                      </a:r>
                      <a:endParaRPr lang="ru-RU" sz="1600" b="1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золотой </a:t>
                      </a:r>
                      <a:b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значок</a:t>
                      </a:r>
                      <a:endParaRPr lang="ru-RU" sz="1600" b="1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981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Наклон вперед 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из положения стоя </a:t>
                      </a:r>
                      <a:b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гимн. скамье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(от уровня скамьи - см)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+1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+3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+7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+3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+5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+9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267776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 rot="10800000" flipV="1">
            <a:off x="632899" y="1196752"/>
            <a:ext cx="7992888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Наклон вперед из положения стоя с прямыми ногами выполняется из ИП: стоя на полу или гимнастической скамье, ноги выпрямлены в коленях, ступни ног расположены параллельно на ширине 10 – 15 см.</a:t>
            </a:r>
            <a:endParaRPr kumimoji="0" lang="ru-RU" alt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При выполнении испытания (теста) на гимнастической скамье по команде участник выполняет два предварительных наклона, скользя пальцами рук по линейке измерения. При третьем наклоне участник максимально сгибается и фиксирует результат в течение 2 с. Величина гибкости измеряется в сантиметрах. Результат выше уровня гимнастической скамьи определяется знаком «-» , ниже – знаком «+».</a:t>
            </a:r>
            <a:endParaRPr kumimoji="0" lang="ru-RU" alt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62041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2341" y="1772816"/>
            <a:ext cx="7632848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Ошибки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 сгибание ног в коленях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 фиксация результата пальцами одной руки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 отсутствие фиксации результата в течение 2 с.</a:t>
            </a: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74770570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0" descr="gt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684"/>
          <a:stretch/>
        </p:blipFill>
        <p:spPr bwMode="auto">
          <a:xfrm>
            <a:off x="3131840" y="260648"/>
            <a:ext cx="2523658" cy="252000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-10632" y="2924944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Прыжок в длину с места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084643"/>
              </p:ext>
            </p:extLst>
          </p:nvPr>
        </p:nvGraphicFramePr>
        <p:xfrm>
          <a:off x="168034" y="4581128"/>
          <a:ext cx="8786668" cy="174180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251936"/>
                <a:gridCol w="1089122"/>
                <a:gridCol w="1176455"/>
                <a:gridCol w="1001789"/>
                <a:gridCol w="1089122"/>
                <a:gridCol w="1221457"/>
                <a:gridCol w="956787"/>
              </a:tblGrid>
              <a:tr h="33972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Испытания (тесты) по выбору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Мальчики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Девочки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0185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бронзовый </a:t>
                      </a:r>
                      <a:br>
                        <a:rPr lang="ru-RU" sz="16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значок</a:t>
                      </a:r>
                      <a:endParaRPr lang="ru-RU" sz="1600" b="1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серебряный </a:t>
                      </a:r>
                      <a:b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значок</a:t>
                      </a:r>
                      <a:endParaRPr lang="ru-RU" sz="1600" b="1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золотой </a:t>
                      </a:r>
                      <a:b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значок</a:t>
                      </a:r>
                      <a:endParaRPr lang="ru-RU" sz="1600" b="1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бронзовый </a:t>
                      </a:r>
                      <a:b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значок</a:t>
                      </a:r>
                      <a:endParaRPr lang="ru-RU" sz="1600" b="1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серебряный </a:t>
                      </a:r>
                      <a:b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значок</a:t>
                      </a:r>
                      <a:endParaRPr lang="ru-RU" sz="1600" b="1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золотой </a:t>
                      </a:r>
                      <a:b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значок</a:t>
                      </a:r>
                      <a:endParaRPr lang="ru-RU" sz="1600" b="1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981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Прыжок в длину с места</a:t>
                      </a:r>
                      <a:r>
                        <a:rPr lang="ru-RU" sz="1600" b="0" i="1" u="none" strike="noStrike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толчком 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двумя ногами (см)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110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120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140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105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115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135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04304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484784"/>
            <a:ext cx="8352928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Повышение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эффективности  использования  возможностей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физической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культуры  и  спорта  в  укреплении  здоровья,  гармоничном  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всестороннем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развитии  личности,  воспитание  патриотизма  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гражданственности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улучшение  качества  жизни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4685782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39552" y="980728"/>
            <a:ext cx="8064896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Прыжок в длину с места толчком двумя ногами выполняется в соответствующем секторе для прыжков. Место отталкивания должно обеспечивать хорошее сцепление с обувью. Участник принимает исходное положение (далее – ИП): ноги на ширине плеч, ступни параллельно, носки ног перед линией измерения. Одновременным толчком двух ног выполняется прыжок вперед. Мах руками разрешен.</a:t>
            </a:r>
            <a:endParaRPr kumimoji="0" lang="ru-RU" alt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Измерение производится по перпендикулярной прямой от линии измерения до ближайшего следа, оставленного любой частью тела участника.</a:t>
            </a:r>
            <a:endParaRPr kumimoji="0" lang="ru-RU" alt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Участнику предоставляются три попытки. В зачет идет лучший результат.</a:t>
            </a:r>
            <a:endParaRPr kumimoji="0" lang="ru-RU" alt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11938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772816"/>
            <a:ext cx="784887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Ошибки</a:t>
            </a:r>
            <a:r>
              <a:rPr lang="ru-RU" altLang="ru-RU" sz="2400" b="1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: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1) заступ за линию измерения или касание ее</a:t>
            </a:r>
            <a:r>
              <a:rPr lang="ru-RU" altLang="ru-RU" sz="2400" b="1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2) выполнение отталкивания с предварительного подскока</a:t>
            </a:r>
            <a:r>
              <a:rPr lang="ru-RU" altLang="ru-RU" sz="2400" b="1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3) отталкивание ногами разновременно.</a:t>
            </a:r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53492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3" descr="gt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7" r="88851" b="29931"/>
          <a:stretch/>
        </p:blipFill>
        <p:spPr bwMode="auto">
          <a:xfrm>
            <a:off x="2699791" y="116632"/>
            <a:ext cx="3465261" cy="252000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2636632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Поднимание туловища из положения лежа на спине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7754342"/>
              </p:ext>
            </p:extLst>
          </p:nvPr>
        </p:nvGraphicFramePr>
        <p:xfrm>
          <a:off x="168034" y="4581128"/>
          <a:ext cx="8786668" cy="202222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251936"/>
                <a:gridCol w="1089122"/>
                <a:gridCol w="1176455"/>
                <a:gridCol w="1001789"/>
                <a:gridCol w="1089122"/>
                <a:gridCol w="1221457"/>
                <a:gridCol w="956787"/>
              </a:tblGrid>
              <a:tr h="33972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Испытания (тесты) по выбору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Мальчики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Девочки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0185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бронзовый </a:t>
                      </a:r>
                      <a:br>
                        <a:rPr lang="ru-RU" sz="16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значок</a:t>
                      </a:r>
                      <a:endParaRPr lang="ru-RU" sz="1600" b="1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серебряный </a:t>
                      </a:r>
                      <a:b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значок</a:t>
                      </a:r>
                      <a:endParaRPr lang="ru-RU" sz="1600" b="1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золотой </a:t>
                      </a:r>
                      <a:b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значок</a:t>
                      </a:r>
                      <a:endParaRPr lang="ru-RU" sz="1600" b="1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бронзовый </a:t>
                      </a:r>
                      <a:b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значок</a:t>
                      </a:r>
                      <a:endParaRPr lang="ru-RU" sz="1600" b="1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серебряный </a:t>
                      </a:r>
                      <a:b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значок</a:t>
                      </a:r>
                      <a:endParaRPr lang="ru-RU" sz="1600" b="1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золотой </a:t>
                      </a:r>
                      <a:b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значок</a:t>
                      </a:r>
                      <a:endParaRPr lang="ru-RU" sz="1600" b="1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981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Поднимание туловища</a:t>
                      </a:r>
                      <a:r>
                        <a:rPr lang="ru-RU" sz="1600" b="1" i="1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из 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положения, </a:t>
                      </a:r>
                      <a:endParaRPr lang="ru-RU" sz="16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лежа 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спине </a:t>
                      </a:r>
                      <a:endParaRPr lang="ru-RU" sz="16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кол-во раз за 1 мин.)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575600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123728" y="2708920"/>
            <a:ext cx="543609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39552" y="1543144"/>
            <a:ext cx="8070805" cy="4062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Поднимание туловища из положения лежа выполняется из ИП: лежа на спине на гимнастическом мате, руки за головой, пальцы сцеплены в «замок», лопатки касаются мата, ноги согнуты в коленях под прямым углом, ступни прижаты партнером к полу.</a:t>
            </a:r>
            <a:endParaRPr kumimoji="0" lang="ru-RU" alt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Участник выполняет максимальное количество подниманий за 1 мин., касаясь локтями бедер (коленей), с последующим возвратом в ИП.</a:t>
            </a:r>
            <a:endParaRPr kumimoji="0" lang="ru-RU" alt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Засчитывается количество правильно выполненных подниманий туловища.</a:t>
            </a:r>
            <a:endParaRPr kumimoji="0" lang="ru-RU" alt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40414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412776"/>
            <a:ext cx="78488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Ошибки</a:t>
            </a:r>
            <a:r>
              <a:rPr lang="ru-RU" altLang="ru-RU" sz="2400" b="1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: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1) отсутствие касания локтями бедер (коленей</a:t>
            </a:r>
            <a:r>
              <a:rPr lang="ru-RU" altLang="ru-RU" sz="2400" b="1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);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2) отсутствие касания лопатками мата</a:t>
            </a:r>
            <a:r>
              <a:rPr lang="ru-RU" altLang="ru-RU" sz="2400" b="1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3) пальцы разомкнуты «из замка</a:t>
            </a:r>
            <a:r>
              <a:rPr lang="ru-RU" altLang="ru-RU" sz="2400" b="1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»;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4) смещение таза.</a:t>
            </a:r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5480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1" descr="gt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80" t="-291" r="88176" b="5811"/>
          <a:stretch/>
        </p:blipFill>
        <p:spPr bwMode="auto">
          <a:xfrm>
            <a:off x="2843808" y="188640"/>
            <a:ext cx="3076499" cy="252000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-1686" y="2676571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Метание теннисного мяча </a:t>
            </a:r>
          </a:p>
          <a:p>
            <a:pPr algn="ctr"/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цель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547034"/>
              </p:ext>
            </p:extLst>
          </p:nvPr>
        </p:nvGraphicFramePr>
        <p:xfrm>
          <a:off x="176980" y="4430897"/>
          <a:ext cx="8786668" cy="202222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251936"/>
                <a:gridCol w="1089122"/>
                <a:gridCol w="1176455"/>
                <a:gridCol w="1001789"/>
                <a:gridCol w="1089122"/>
                <a:gridCol w="1221457"/>
                <a:gridCol w="956787"/>
              </a:tblGrid>
              <a:tr h="33972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Испытания (тесты) по выбору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Мальчики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Девочки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0185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бронзовый </a:t>
                      </a:r>
                      <a:br>
                        <a:rPr lang="ru-RU" sz="16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значок</a:t>
                      </a:r>
                      <a:endParaRPr lang="ru-RU" sz="1600" b="1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серебряный </a:t>
                      </a:r>
                      <a:b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значок</a:t>
                      </a:r>
                      <a:endParaRPr lang="ru-RU" sz="1600" b="1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золотой </a:t>
                      </a:r>
                      <a:b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значок</a:t>
                      </a:r>
                      <a:endParaRPr lang="ru-RU" sz="1600" b="1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бронзовый </a:t>
                      </a:r>
                      <a:b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значок</a:t>
                      </a:r>
                      <a:endParaRPr lang="ru-RU" sz="1600" b="1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серебряный </a:t>
                      </a:r>
                      <a:b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значок</a:t>
                      </a:r>
                      <a:endParaRPr lang="ru-RU" sz="1600" b="1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золотой </a:t>
                      </a:r>
                      <a:b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значок</a:t>
                      </a:r>
                      <a:endParaRPr lang="ru-RU" sz="1600" b="1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981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Метание теннисного мяча в цель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дистанция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6 м </a:t>
                      </a:r>
                      <a:b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(кол-во попаданий)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512366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 rot="10800000" flipV="1">
            <a:off x="755576" y="1628800"/>
            <a:ext cx="7848872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метания теннисного мяча в цель используется мяч весом 57 г.</a:t>
            </a:r>
            <a:endParaRPr kumimoji="0" lang="ru-RU" alt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Метание теннисного мяча в цель производится с расстояния 6 м в закрепленный на стене гимнастический обруч диаметром 90 см. Нижний край обруча находится на высоте 2 м от пола.</a:t>
            </a:r>
            <a:endParaRPr kumimoji="0" lang="ru-RU" alt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Участнику предоставляется право выполнить пять бросков. Засчитывается количество попаданий в площадь, ограниченную обручем.</a:t>
            </a:r>
            <a:endParaRPr kumimoji="0" lang="ru-RU" alt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29736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84369" y="1124744"/>
            <a:ext cx="7282764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УДАЧИ!</a:t>
            </a:r>
            <a:endParaRPr lang="ru-RU" sz="15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3" name="Picture 2" descr="&amp;Zcy;&amp;ncy;&amp;acy;&amp;chcy;&amp;kcy;&amp;icy; &amp;Gcy;&amp;Tcy;&amp;Ocy; 1 &amp;scy;&amp;tcy;&amp;ucy;&amp;pcy;&amp;iecy;&amp;ncy;&amp;i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1274" y="3796224"/>
            <a:ext cx="6667500" cy="2190750"/>
          </a:xfrm>
          <a:prstGeom prst="round2DiagRect">
            <a:avLst>
              <a:gd name="adj1" fmla="val 45452"/>
              <a:gd name="adj2" fmla="val 0"/>
            </a:avLst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8987747"/>
      </p:ext>
    </p:extLst>
  </p:cSld>
  <p:clrMapOvr>
    <a:masterClrMapping/>
  </p:clrMapOvr>
  <p:transition spd="slow"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253282"/>
            <a:ext cx="8928992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комплекса ГТО: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числа граждан, систематически занимающихся физической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культурой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спортом; 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физической подготовки, продолжительности жизни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 населения  осознанных  потребностей  в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систематических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занятиях  физической  культурой  и  спортом,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физическом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самосовершенствовании, ведении здорового образа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жизни;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 уровня  знаний  населения  о  средствах,  методах  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формах  организации самостоятельных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занятий,  в  том  числе 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использованием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современных информационных технологий;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модернизация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 физического  воспитания  и  системы  развития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массового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детско-юношеского,  школьного  и  студенческого  спорта  в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организациях,  в  том  числе  путем 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увеличения количества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спортивных клубов.</a:t>
            </a:r>
          </a:p>
        </p:txBody>
      </p:sp>
    </p:spTree>
    <p:extLst>
      <p:ext uri="{BB962C8B-B14F-4D97-AF65-F5344CB8AC3E}">
        <p14:creationId xmlns:p14="http://schemas.microsoft.com/office/powerpoint/2010/main" val="381460154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124744"/>
            <a:ext cx="8208912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 привилегии  дает  значок  ГТО?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 знаков  отличия  будет  учитываться  при  поступлении  в  высшие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учебные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заведения.  Обучающимся,  имеющим  золотой  знак,  может  быть 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назначена  повышенная  государственная  академическая  стипендия.  К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примеру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за  пять  золотых  знаков,  полученных  подряд,  предусмотрена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правительственная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награда.  А  работодателям  рекомендовано  продумать 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 с  премиями  и  надбавками  работникам,  которые  отличились.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стимулирования  и поощрения  «значкистов  ГТО»  еще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разрабатывается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6950004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42493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 Комплекса  ГТО  состоит из 11 ступеней в соответствии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возрастными группами  (Постановление Правительства РФ от 11.06. 2014 г.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540  «Об  утверждении  Положения  о  Всероссийском  физкультурно-спортивном комплексе «Готов к труду и обороне») 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   СТУПЕНЬ —  от 6 до 8 лет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   СТУПЕНЬ —   от 9 до 10 лет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  СТУПЕНЬ —   от 11 до 12 лет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   СТУПЕНЬ —   от 13 до 15 лет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   СТУПЕНЬ —   от 16 до 17 лет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  СТУПЕНЬ —   от 18 до 29 лет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VII  СТУПЕНЬ —   от 30 до 39 лет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VIII СТУПЕНЬ —   от 40 до 49 лет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IX   СТУПЕНЬ —   от 50 до 59 лет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  СТУПЕНЬ —   от 60 до 69 лет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XI   СТУПЕНЬ —   от 70 лет и старше</a:t>
            </a:r>
          </a:p>
        </p:txBody>
      </p:sp>
    </p:spTree>
    <p:extLst>
      <p:ext uri="{BB962C8B-B14F-4D97-AF65-F5344CB8AC3E}">
        <p14:creationId xmlns:p14="http://schemas.microsoft.com/office/powerpoint/2010/main" val="412058994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92696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СТУПЕНЬ — Нормы ГТО 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(мальчики и девочки 6 - 8 лет)*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7164674"/>
              </p:ext>
            </p:extLst>
          </p:nvPr>
        </p:nvGraphicFramePr>
        <p:xfrm>
          <a:off x="205174" y="2564904"/>
          <a:ext cx="8733651" cy="314388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98919"/>
                <a:gridCol w="1089122"/>
                <a:gridCol w="1176455"/>
                <a:gridCol w="1001789"/>
                <a:gridCol w="1089122"/>
                <a:gridCol w="1221457"/>
                <a:gridCol w="956787"/>
              </a:tblGrid>
              <a:tr h="33972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Испытания 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(тесты)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Мальчики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Девочки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0185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бронзовый </a:t>
                      </a:r>
                      <a:br>
                        <a:rPr lang="ru-RU" sz="16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значок</a:t>
                      </a:r>
                      <a:endParaRPr lang="ru-RU" sz="1600" b="1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серебряный </a:t>
                      </a:r>
                      <a:b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значок</a:t>
                      </a:r>
                      <a:endParaRPr lang="ru-RU" sz="1600" b="1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золотой </a:t>
                      </a:r>
                      <a:b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значок</a:t>
                      </a:r>
                      <a:endParaRPr lang="ru-RU" sz="1600" b="1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бронзовый </a:t>
                      </a:r>
                      <a:b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значок</a:t>
                      </a:r>
                      <a:endParaRPr lang="ru-RU" sz="1600" b="1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серебряный </a:t>
                      </a:r>
                      <a:b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значок</a:t>
                      </a:r>
                      <a:endParaRPr lang="ru-RU" sz="1600" b="1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золотой </a:t>
                      </a:r>
                      <a:b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значок</a:t>
                      </a:r>
                      <a:endParaRPr lang="ru-RU" sz="1600" b="1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790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Кол-во испытаний (тестов) </a:t>
                      </a:r>
                      <a:b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возрастной группе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790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Кол-во испытаний (тестов), 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которые 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необходимо выполнить </a:t>
                      </a:r>
                      <a:b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для получения знака отличия Комплекса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039647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4" descr="gto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925"/>
          <a:stretch/>
        </p:blipFill>
        <p:spPr bwMode="auto">
          <a:xfrm>
            <a:off x="2843808" y="332976"/>
            <a:ext cx="3041173" cy="252000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-19137" y="306896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Челночный бег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3246778"/>
              </p:ext>
            </p:extLst>
          </p:nvPr>
        </p:nvGraphicFramePr>
        <p:xfrm>
          <a:off x="189849" y="4653136"/>
          <a:ext cx="8733651" cy="146138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98919"/>
                <a:gridCol w="1089122"/>
                <a:gridCol w="1176455"/>
                <a:gridCol w="1001789"/>
                <a:gridCol w="1089122"/>
                <a:gridCol w="1221457"/>
                <a:gridCol w="956787"/>
              </a:tblGrid>
              <a:tr h="33972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Обязательные испытания (тесты)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Мальчики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Девочки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0185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бронзовый </a:t>
                      </a:r>
                      <a:br>
                        <a:rPr lang="ru-RU" sz="16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значок</a:t>
                      </a:r>
                      <a:endParaRPr lang="ru-RU" sz="1600" b="1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серебряный </a:t>
                      </a:r>
                      <a:b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значок</a:t>
                      </a:r>
                      <a:endParaRPr lang="ru-RU" sz="1600" b="1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золотой </a:t>
                      </a:r>
                      <a:b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значок</a:t>
                      </a:r>
                      <a:endParaRPr lang="ru-RU" sz="1600" b="1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бронзовый </a:t>
                      </a:r>
                      <a:b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значок</a:t>
                      </a:r>
                      <a:endParaRPr lang="ru-RU" sz="1600" b="1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серебряный </a:t>
                      </a:r>
                      <a:b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значок</a:t>
                      </a:r>
                      <a:endParaRPr lang="ru-RU" sz="1600" b="1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золотой </a:t>
                      </a:r>
                      <a:b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значок</a:t>
                      </a:r>
                      <a:endParaRPr lang="ru-RU" sz="1600" b="1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790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Челночный бег</a:t>
                      </a:r>
                      <a:endParaRPr lang="ru-RU" sz="1600" b="1" u="non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3х10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 (сек.)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10,3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9,5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404879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300" b="1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altLang="ru-RU" sz="1300" b="1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 rot="10800000" flipV="1">
            <a:off x="472677" y="1196752"/>
            <a:ext cx="8208912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Челночный бег проводится на любой ровной площадке с твердым покрытием, обеспечивающим хорошее сцепление с обувью. На расстоянии 10 м прочерчиваются две параллельные линии – «Старт» и «Финиш».</a:t>
            </a:r>
            <a:endParaRPr kumimoji="0" lang="ru-RU" alt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Участники, не наступая на стартовую линию, принимают положение высокого старта. По команде «Марш!» (с одновременным включением секундомеров) участники бегут до финишной линии, касаются линии рукой, возвращаются к линии старта, касаются ее и преодолевают последний отрезок без касания линии финиша рукой. Секундомер останавливают в момент пересечения линии «Финиш». Участники стартуют по 2 человека.</a:t>
            </a:r>
            <a:endParaRPr kumimoji="0" lang="ru-RU" alt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76863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3" descr="gt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145"/>
          <a:stretch/>
        </p:blipFill>
        <p:spPr bwMode="auto">
          <a:xfrm>
            <a:off x="2771800" y="260648"/>
            <a:ext cx="2982217" cy="252000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3140968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Бег на короткие дистанции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8814671"/>
              </p:ext>
            </p:extLst>
          </p:nvPr>
        </p:nvGraphicFramePr>
        <p:xfrm>
          <a:off x="205174" y="4797152"/>
          <a:ext cx="8733651" cy="132118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98919"/>
                <a:gridCol w="1089122"/>
                <a:gridCol w="1176455"/>
                <a:gridCol w="1001789"/>
                <a:gridCol w="1089122"/>
                <a:gridCol w="1221457"/>
                <a:gridCol w="956787"/>
              </a:tblGrid>
              <a:tr h="33972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Обязательные испытания (тесты)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Мальчики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Девочки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0185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бронзовый </a:t>
                      </a:r>
                      <a:br>
                        <a:rPr lang="ru-RU" sz="16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значок</a:t>
                      </a:r>
                      <a:endParaRPr lang="ru-RU" sz="1600" b="1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серебряный </a:t>
                      </a:r>
                      <a:b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значок</a:t>
                      </a:r>
                      <a:endParaRPr lang="ru-RU" sz="1600" b="1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золотой </a:t>
                      </a:r>
                      <a:b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значок</a:t>
                      </a:r>
                      <a:endParaRPr lang="ru-RU" sz="1600" b="1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бронзовый </a:t>
                      </a:r>
                      <a:b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значок</a:t>
                      </a:r>
                      <a:endParaRPr lang="ru-RU" sz="1600" b="1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серебряный </a:t>
                      </a:r>
                      <a:b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значок</a:t>
                      </a:r>
                      <a:endParaRPr lang="ru-RU" sz="1600" b="1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золотой </a:t>
                      </a:r>
                      <a:b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значок</a:t>
                      </a:r>
                      <a:endParaRPr lang="ru-RU" sz="1600" b="1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981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или бег 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 30 м (сек.)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6,9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6,7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6,0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7,1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6,8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6,2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802171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368</TotalTime>
  <Words>1265</Words>
  <Application>Microsoft Office PowerPoint</Application>
  <PresentationFormat>Экран (4:3)</PresentationFormat>
  <Paragraphs>258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User</cp:lastModifiedBy>
  <cp:revision>44</cp:revision>
  <dcterms:modified xsi:type="dcterms:W3CDTF">2008-04-22T07:34:50Z</dcterms:modified>
</cp:coreProperties>
</file>