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5" r:id="rId8"/>
    <p:sldId id="267" r:id="rId9"/>
    <p:sldId id="268" r:id="rId10"/>
    <p:sldId id="269" r:id="rId11"/>
    <p:sldId id="263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7200" b="1" i="1" dirty="0" smtClean="0"/>
              <a:t>Подвижные игры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85728"/>
            <a:ext cx="4689131" cy="550984"/>
          </a:xfrm>
        </p:spPr>
        <p:txBody>
          <a:bodyPr rtlCol="0">
            <a:no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Варенцова Марина Владиславовна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+mj-lt"/>
              </a:rPr>
              <a:t>инструктор по физической культуре</a:t>
            </a:r>
            <a:endParaRPr lang="ru-RU" sz="2000" b="1" i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08224" y="3590032"/>
            <a:ext cx="770485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Огромное количество для детей старшего дошкольного  возраста заключается в том, что участники должны не дать</a:t>
            </a:r>
            <a:r>
              <a:rPr lang="en-US" sz="2400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 себя</a:t>
            </a:r>
            <a:r>
              <a:rPr lang="en-US" sz="2400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поймать водящему игроку</a:t>
            </a:r>
            <a:r>
              <a:rPr lang="en-US" sz="2400" b="1" dirty="0">
                <a:latin typeface="+mj-lt"/>
              </a:rPr>
              <a:t>.</a:t>
            </a:r>
            <a:r>
              <a:rPr lang="ru-RU" sz="2400" b="1" dirty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400" b="1" dirty="0">
                <a:latin typeface="+mj-lt"/>
              </a:rPr>
              <a:t>Постепенно увеличивается количество правил, </a:t>
            </a:r>
            <a:r>
              <a:rPr lang="ru-RU" sz="2400" b="1" dirty="0" smtClean="0">
                <a:latin typeface="+mj-lt"/>
              </a:rPr>
              <a:t>они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становятся </a:t>
            </a:r>
            <a:r>
              <a:rPr lang="ru-RU" sz="2400" b="1" dirty="0">
                <a:latin typeface="+mj-lt"/>
              </a:rPr>
              <a:t>сложнее</a:t>
            </a:r>
            <a:r>
              <a:rPr lang="en-US" sz="2400" b="1" dirty="0">
                <a:latin typeface="+mj-lt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ru-RU" sz="2400" b="1" dirty="0">
                <a:latin typeface="+mj-lt"/>
              </a:rPr>
              <a:t>Подвижные игры всегда организует </a:t>
            </a:r>
            <a:r>
              <a:rPr lang="ru-RU" sz="2400" b="1" dirty="0" smtClean="0">
                <a:latin typeface="+mj-lt"/>
              </a:rPr>
              <a:t>взрослый, </a:t>
            </a:r>
            <a:r>
              <a:rPr lang="ru-RU" sz="2400" b="1" dirty="0">
                <a:latin typeface="+mj-lt"/>
              </a:rPr>
              <a:t>хотя часто они могут быть начаты по желанию</a:t>
            </a:r>
            <a:r>
              <a:rPr lang="en-US" sz="2400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 детей.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endParaRPr lang="en-US" sz="1400" b="1" dirty="0"/>
          </a:p>
          <a:p>
            <a:pPr marL="342900" indent="-342900" eaLnBrk="0" hangingPunct="0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v"/>
            </a:pPr>
            <a:endParaRPr lang="ru-RU" sz="1400" b="1" dirty="0"/>
          </a:p>
        </p:txBody>
      </p:sp>
      <p:sp>
        <p:nvSpPr>
          <p:cNvPr id="3" name="WordArt 32"/>
          <p:cNvSpPr>
            <a:spLocks noChangeArrowheads="1" noChangeShapeType="1" noTextEdit="1"/>
          </p:cNvSpPr>
          <p:nvPr/>
        </p:nvSpPr>
        <p:spPr bwMode="auto">
          <a:xfrm>
            <a:off x="971600" y="2132856"/>
            <a:ext cx="7344816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подвижные игры для детей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</a:t>
            </a:r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старшего </a:t>
            </a:r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возраста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0743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айлы Рабочего стол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" y="0"/>
            <a:ext cx="9103479" cy="67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Файлы Рабочего стола\физо\картинки о спорте\спорт-картинки\mach1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t="8570" r="6302" b="8254"/>
          <a:stretch/>
        </p:blipFill>
        <p:spPr bwMode="auto">
          <a:xfrm>
            <a:off x="280108" y="5638042"/>
            <a:ext cx="1094904" cy="11033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41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23528" y="908720"/>
            <a:ext cx="6408738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</a:t>
            </a:r>
            <a:r>
              <a:rPr lang="ru-RU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внимание !</a:t>
            </a:r>
            <a:endParaRPr lang="ru-RU" sz="3600" kern="1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043608" y="2852936"/>
            <a:ext cx="5184775" cy="31683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41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Monotype Corsiva"/>
              </a:rPr>
              <a:t>Играйте </a:t>
            </a:r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Monotype Corsiva"/>
              </a:rPr>
              <a:t>с нами,</a:t>
            </a:r>
          </a:p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Monotype Corsiva"/>
              </a:rPr>
              <a:t>играйте как мы,</a:t>
            </a:r>
          </a:p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Monotype Corsiva"/>
              </a:rPr>
              <a:t>играйте лучше нас.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78092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+mj-lt"/>
                <a:ea typeface="Times New Roman" pitchFamily="18" charset="0"/>
                <a:cs typeface="Arial" pitchFamily="34" charset="0"/>
              </a:rPr>
              <a:t>«Здоровье - это состояние полного физического, психического, социального благополучия, а не только отсутствие болезней или физических дефектов». </a:t>
            </a:r>
          </a:p>
          <a:p>
            <a:endParaRPr lang="ru-RU" sz="2400" b="1" i="1" dirty="0" smtClean="0">
              <a:latin typeface="+mj-lt"/>
              <a:ea typeface="Times New Roman" pitchFamily="18" charset="0"/>
              <a:cs typeface="Arial" pitchFamily="34" charset="0"/>
            </a:endParaRPr>
          </a:p>
          <a:p>
            <a:pPr algn="r"/>
            <a:r>
              <a:rPr lang="ru-RU" sz="2400" b="1" i="1" dirty="0" smtClean="0">
                <a:latin typeface="+mj-lt"/>
                <a:ea typeface="Times New Roman" pitchFamily="18" charset="0"/>
                <a:cs typeface="Arial" pitchFamily="34" charset="0"/>
              </a:rPr>
              <a:t> Устав Всемирной организации здравоохранения</a:t>
            </a:r>
            <a:endParaRPr lang="ru-RU" sz="2400" b="1" i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068960"/>
            <a:ext cx="74168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925" algn="ctr"/>
            <a:r>
              <a:rPr lang="ru-RU" sz="2400" b="1" i="1" dirty="0">
                <a:latin typeface="+mj-lt"/>
              </a:rPr>
              <a:t>«Подвижная игра – это 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правилами». </a:t>
            </a:r>
            <a:endParaRPr lang="ru-RU" sz="2400" b="1" i="1" dirty="0" smtClean="0">
              <a:latin typeface="+mj-lt"/>
            </a:endParaRPr>
          </a:p>
          <a:p>
            <a:pPr indent="288925" algn="ctr"/>
            <a:endParaRPr lang="ru-RU" sz="2400" b="1" i="1" dirty="0" smtClean="0">
              <a:latin typeface="+mj-lt"/>
            </a:endParaRPr>
          </a:p>
          <a:p>
            <a:pPr indent="288925" algn="r"/>
            <a:r>
              <a:rPr lang="ru-RU" sz="2400" b="1" i="1" dirty="0">
                <a:latin typeface="+mj-lt"/>
              </a:rPr>
              <a:t>Ф</a:t>
            </a:r>
            <a:r>
              <a:rPr lang="ru-RU" sz="2400" b="1" i="1" dirty="0" smtClean="0">
                <a:latin typeface="+mj-lt"/>
              </a:rPr>
              <a:t>. Лесгафт </a:t>
            </a:r>
            <a:endParaRPr lang="ru-RU" sz="2400" b="1" i="1" dirty="0">
              <a:latin typeface="+mj-lt"/>
            </a:endParaRPr>
          </a:p>
          <a:p>
            <a:pPr lvl="0" indent="288925" algn="ctr"/>
            <a:endParaRPr lang="ru-RU" sz="2000" b="1" i="1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32"/>
          <p:cNvSpPr>
            <a:spLocks noChangeArrowheads="1" noChangeShapeType="1" noTextEdit="1"/>
          </p:cNvSpPr>
          <p:nvPr/>
        </p:nvSpPr>
        <p:spPr bwMode="auto">
          <a:xfrm>
            <a:off x="179512" y="2060848"/>
            <a:ext cx="8749480" cy="1007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Жизненно важные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качества личности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051720" y="3397642"/>
            <a:ext cx="67687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400" b="1" i="1" dirty="0" smtClean="0">
                <a:latin typeface="+mj-lt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нициатива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400" b="1" i="1" dirty="0" smtClean="0">
                <a:latin typeface="+mj-lt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еленаправленность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400" b="1" i="1" dirty="0" smtClean="0">
                <a:latin typeface="+mj-lt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тветственность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критичность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настойчивость в преодолении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трудностей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быстрота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реакции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координация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движений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ловкость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gray">
          <a:xfrm>
            <a:off x="431540" y="3212976"/>
            <a:ext cx="828092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Blip>
                <a:blip r:embed="rId2"/>
              </a:buBlip>
            </a:pPr>
            <a:r>
              <a:rPr lang="ru-RU" sz="2400" b="1" i="1" dirty="0">
                <a:latin typeface="+mj-lt"/>
              </a:rPr>
              <a:t>Создание условий для положительного психоэмоционального состояния детей</a:t>
            </a:r>
            <a:r>
              <a:rPr lang="ru-RU" sz="2400" b="1" i="1" dirty="0" smtClean="0">
                <a:latin typeface="+mj-lt"/>
              </a:rPr>
              <a:t>.</a:t>
            </a:r>
            <a:endParaRPr lang="ru-RU" sz="2400" b="1" i="1" dirty="0" smtClean="0">
              <a:latin typeface="+mj-lt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400" b="1" i="1" dirty="0" smtClean="0">
                <a:latin typeface="+mj-lt"/>
                <a:cs typeface="Arial" charset="0"/>
              </a:rPr>
              <a:t>Совершенствование физических способностей ребенка</a:t>
            </a:r>
            <a:r>
              <a:rPr lang="ru-RU" sz="2400" b="1" i="1" dirty="0" smtClean="0">
                <a:latin typeface="+mj-lt"/>
                <a:cs typeface="Arial" charset="0"/>
              </a:rPr>
              <a:t>.</a:t>
            </a:r>
            <a:endParaRPr lang="ru-RU" sz="2400" b="1" i="1" dirty="0" smtClean="0">
              <a:latin typeface="+mj-lt"/>
              <a:cs typeface="Arial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400" b="1" i="1" dirty="0" smtClean="0">
                <a:latin typeface="+mj-lt"/>
                <a:cs typeface="Arial" charset="0"/>
              </a:rPr>
              <a:t>Укрепление здоровья и повышение защитных сил организма</a:t>
            </a:r>
            <a:r>
              <a:rPr lang="ru-RU" sz="2400" b="1" i="1" dirty="0" smtClean="0">
                <a:latin typeface="+mj-lt"/>
                <a:cs typeface="Arial" charset="0"/>
              </a:rPr>
              <a:t>.</a:t>
            </a:r>
            <a:endParaRPr lang="ru-RU" sz="2400" b="1" i="1" dirty="0" smtClean="0">
              <a:latin typeface="+mj-lt"/>
              <a:cs typeface="Arial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400" b="1" i="1" dirty="0" smtClean="0">
                <a:latin typeface="+mj-lt"/>
              </a:rPr>
              <a:t>Укрепление нервной системы</a:t>
            </a:r>
            <a:r>
              <a:rPr lang="ru-RU" sz="2400" b="1" i="1" dirty="0" smtClean="0">
                <a:latin typeface="+mj-lt"/>
              </a:rPr>
              <a:t>.</a:t>
            </a:r>
            <a:endParaRPr lang="ru-RU" sz="2400" b="1" i="1" dirty="0" smtClean="0">
              <a:latin typeface="+mj-lt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400" b="1" i="1" dirty="0" smtClean="0">
                <a:latin typeface="+mj-lt"/>
              </a:rPr>
              <a:t>Развитие психических качеств: внимание, память, воображение, самостоятельность и инициатива</a:t>
            </a:r>
            <a:r>
              <a:rPr lang="ru-RU" sz="2400" b="1" i="1" dirty="0" smtClean="0">
                <a:latin typeface="+mj-lt"/>
              </a:rPr>
              <a:t>.</a:t>
            </a:r>
            <a:endParaRPr lang="ru-RU" sz="2400" b="1" i="1" dirty="0" smtClean="0">
              <a:latin typeface="+mj-lt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400" b="1" i="1" dirty="0" smtClean="0">
                <a:latin typeface="+mj-lt"/>
                <a:cs typeface="Arial" charset="0"/>
              </a:rPr>
              <a:t>Воспитание и формирование личностных качеств</a:t>
            </a:r>
            <a:r>
              <a:rPr lang="ru-RU" sz="2400" b="1" i="1" dirty="0" smtClean="0">
                <a:latin typeface="+mj-lt"/>
                <a:cs typeface="Arial" charset="0"/>
              </a:rPr>
              <a:t>.</a:t>
            </a:r>
            <a:endParaRPr lang="en-US" sz="2400" b="1" i="1" dirty="0" smtClean="0">
              <a:latin typeface="+mj-lt"/>
              <a:cs typeface="Arial" charset="0"/>
            </a:endParaRPr>
          </a:p>
        </p:txBody>
      </p:sp>
      <p:sp>
        <p:nvSpPr>
          <p:cNvPr id="8" name="WordArt 32"/>
          <p:cNvSpPr>
            <a:spLocks noChangeArrowheads="1" noChangeShapeType="1" noTextEdit="1"/>
          </p:cNvSpPr>
          <p:nvPr/>
        </p:nvSpPr>
        <p:spPr bwMode="auto">
          <a:xfrm>
            <a:off x="1547664" y="2060848"/>
            <a:ext cx="6048672" cy="1007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значение</a:t>
            </a:r>
          </a:p>
          <a:p>
            <a:pPr algn="ctr"/>
            <a:r>
              <a:rPr lang="ru-RU" sz="4800" b="1" kern="10" dirty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подвижных игр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395536" y="3429000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  <a:cs typeface="Times New Roman" pitchFamily="18" charset="0"/>
              </a:rPr>
              <a:t>по возрасту – для младшей, средней и старшей возрастных </a:t>
            </a:r>
            <a:r>
              <a:rPr lang="ru-RU" sz="2000" b="1" i="1" dirty="0" smtClean="0">
                <a:latin typeface="+mj-lt"/>
                <a:cs typeface="Times New Roman" pitchFamily="18" charset="0"/>
              </a:rPr>
              <a:t>групп</a:t>
            </a:r>
            <a:endParaRPr lang="ru-RU" sz="2000" b="1" i="1" dirty="0" smtClean="0">
              <a:latin typeface="+mj-lt"/>
              <a:cs typeface="Times New Roman" pitchFamily="18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  <a:cs typeface="Times New Roman" pitchFamily="18" charset="0"/>
              </a:rPr>
              <a:t>по видам движений – с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ru-RU" sz="2000" b="1" i="1" dirty="0" smtClean="0">
                <a:latin typeface="+mj-lt"/>
              </a:rPr>
              <a:t>ходьбой, прыжками, бегом, с элементами лазания, </a:t>
            </a:r>
            <a:r>
              <a:rPr lang="ru-RU" sz="2000" b="1" i="1" dirty="0" smtClean="0">
                <a:latin typeface="+mj-lt"/>
              </a:rPr>
              <a:t>метания</a:t>
            </a:r>
            <a:endParaRPr lang="ru-RU" sz="2000" b="1" i="1" dirty="0" smtClean="0">
              <a:latin typeface="+mj-lt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</a:rPr>
              <a:t>по степени подвижности – и</a:t>
            </a:r>
            <a:r>
              <a:rPr lang="ru-RU" sz="2000" b="1" i="1" dirty="0" smtClean="0">
                <a:latin typeface="+mj-lt"/>
                <a:cs typeface="Arial" charset="0"/>
              </a:rPr>
              <a:t>гры малой, средней и высокой </a:t>
            </a:r>
            <a:r>
              <a:rPr lang="ru-RU" sz="2000" b="1" i="1" dirty="0" smtClean="0">
                <a:latin typeface="+mj-lt"/>
                <a:cs typeface="Arial" charset="0"/>
              </a:rPr>
              <a:t>подвижности</a:t>
            </a:r>
            <a:endParaRPr lang="ru-RU" sz="2000" b="1" i="1" dirty="0" smtClean="0">
              <a:latin typeface="+mj-lt"/>
              <a:cs typeface="Arial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</a:rPr>
              <a:t>по форме организации</a:t>
            </a:r>
            <a:r>
              <a:rPr lang="ru-RU" sz="2000" b="1" i="1" dirty="0" smtClean="0">
                <a:latin typeface="+mj-lt"/>
                <a:cs typeface="Arial" charset="0"/>
              </a:rPr>
              <a:t> – линейные, круговые, </a:t>
            </a:r>
            <a:r>
              <a:rPr lang="ru-RU" sz="2000" b="1" i="1" dirty="0" smtClean="0">
                <a:latin typeface="+mj-lt"/>
                <a:cs typeface="Arial" charset="0"/>
              </a:rPr>
              <a:t>врассыпную</a:t>
            </a:r>
            <a:endParaRPr lang="en-US" sz="2000" b="1" i="1" dirty="0" smtClean="0">
              <a:latin typeface="+mj-lt"/>
              <a:cs typeface="Arial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</a:rPr>
              <a:t>по содержанию</a:t>
            </a:r>
            <a:r>
              <a:rPr lang="ru-RU" sz="2000" b="1" i="1" dirty="0" smtClean="0">
                <a:latin typeface="+mj-lt"/>
                <a:cs typeface="Arial" charset="0"/>
              </a:rPr>
              <a:t> – сюжетные, </a:t>
            </a:r>
            <a:r>
              <a:rPr lang="ru-RU" sz="2000" b="1" i="1" dirty="0" smtClean="0">
                <a:latin typeface="+mj-lt"/>
              </a:rPr>
              <a:t>бессюжетные, хороводные, игры-аттракционы, </a:t>
            </a:r>
            <a:r>
              <a:rPr lang="ru-RU" sz="2000" b="1" i="1" dirty="0" smtClean="0">
                <a:latin typeface="+mj-lt"/>
                <a:cs typeface="Arial" charset="0"/>
              </a:rPr>
              <a:t>игры-забавы, народные </a:t>
            </a:r>
            <a:r>
              <a:rPr lang="ru-RU" sz="2000" b="1" i="1" dirty="0" smtClean="0">
                <a:latin typeface="+mj-lt"/>
                <a:cs typeface="Arial" charset="0"/>
              </a:rPr>
              <a:t>игры</a:t>
            </a:r>
            <a:endParaRPr lang="en-US" sz="2000" b="1" i="1" dirty="0" smtClean="0">
              <a:latin typeface="+mj-lt"/>
              <a:cs typeface="Arial" charset="0"/>
            </a:endParaRPr>
          </a:p>
          <a:p>
            <a:pPr eaLnBrk="0" hangingPunct="0">
              <a:buBlip>
                <a:blip r:embed="rId2"/>
              </a:buBlip>
            </a:pPr>
            <a:r>
              <a:rPr lang="ru-RU" sz="2000" b="1" i="1" dirty="0" smtClean="0">
                <a:latin typeface="+mj-lt"/>
              </a:rPr>
              <a:t>по пособиям, использующимся в игре – и</a:t>
            </a:r>
            <a:r>
              <a:rPr lang="ru-RU" sz="2000" b="1" i="1" dirty="0" smtClean="0">
                <a:latin typeface="+mj-lt"/>
                <a:cs typeface="Arial" charset="0"/>
              </a:rPr>
              <a:t>гры с мячом, лентам, обручами и т.д</a:t>
            </a:r>
            <a:r>
              <a:rPr lang="ru-RU" sz="2000" b="1" i="1" dirty="0" smtClean="0">
                <a:latin typeface="+mj-lt"/>
                <a:cs typeface="Arial" charset="0"/>
              </a:rPr>
              <a:t>.</a:t>
            </a:r>
            <a:endParaRPr lang="en-US" sz="2000" b="1" i="1" dirty="0" smtClean="0">
              <a:latin typeface="+mj-lt"/>
              <a:cs typeface="Arial" charset="0"/>
            </a:endParaRPr>
          </a:p>
        </p:txBody>
      </p:sp>
      <p:sp>
        <p:nvSpPr>
          <p:cNvPr id="36" name="WordArt 32"/>
          <p:cNvSpPr>
            <a:spLocks noChangeArrowheads="1" noChangeShapeType="1" noTextEdit="1"/>
          </p:cNvSpPr>
          <p:nvPr/>
        </p:nvSpPr>
        <p:spPr bwMode="auto">
          <a:xfrm>
            <a:off x="1547664" y="1988840"/>
            <a:ext cx="59055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классификация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  <a:p>
            <a:pPr algn="ctr"/>
            <a:r>
              <a:rPr lang="ru-RU" sz="4800" b="1" kern="10" dirty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</a:t>
            </a:r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подвижных игр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2"/>
          <p:cNvSpPr>
            <a:spLocks noChangeArrowheads="1" noChangeShapeType="1" noTextEdit="1"/>
          </p:cNvSpPr>
          <p:nvPr/>
        </p:nvSpPr>
        <p:spPr bwMode="auto">
          <a:xfrm>
            <a:off x="827584" y="1988840"/>
            <a:ext cx="7344816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особенности проведения 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подвижных игр на улице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620575" y="3380125"/>
            <a:ext cx="79208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latin typeface="+mj-lt"/>
              </a:rPr>
              <a:t>Не </a:t>
            </a:r>
            <a:r>
              <a:rPr lang="ru-RU" sz="2000" b="1" i="1" dirty="0">
                <a:latin typeface="+mj-lt"/>
              </a:rPr>
              <a:t>следует включать игры с движениями, </a:t>
            </a:r>
            <a:r>
              <a:rPr lang="ru-RU" sz="2000" b="1" i="1" dirty="0" smtClean="0">
                <a:latin typeface="+mj-lt"/>
              </a:rPr>
              <a:t>требующие </a:t>
            </a:r>
            <a:r>
              <a:rPr lang="ru-RU" sz="2000" b="1" i="1" dirty="0">
                <a:latin typeface="+mj-lt"/>
              </a:rPr>
              <a:t>большой амплитуды</a:t>
            </a:r>
            <a:r>
              <a:rPr lang="en-US" sz="2000" b="1" i="1" dirty="0" smtClean="0">
                <a:latin typeface="+mj-lt"/>
              </a:rPr>
              <a:t>.</a:t>
            </a:r>
            <a:endParaRPr lang="ru-RU" sz="2000" b="1" i="1" dirty="0" smtClean="0">
              <a:latin typeface="+mj-lt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v"/>
            </a:pPr>
            <a:r>
              <a:rPr lang="ru-RU" sz="2000" b="1" i="1" dirty="0">
                <a:latin typeface="+mj-lt"/>
              </a:rPr>
              <a:t>Не желательно </a:t>
            </a:r>
            <a:r>
              <a:rPr lang="ru-RU" sz="2000" b="1" i="1" dirty="0" smtClean="0">
                <a:latin typeface="+mj-lt"/>
              </a:rPr>
              <a:t>проводить </a:t>
            </a:r>
            <a:r>
              <a:rPr lang="ru-RU" sz="2000" b="1" i="1" dirty="0">
                <a:latin typeface="+mj-lt"/>
              </a:rPr>
              <a:t>игры с </a:t>
            </a:r>
            <a:r>
              <a:rPr lang="ru-RU" sz="2000" b="1" i="1" dirty="0" smtClean="0">
                <a:latin typeface="+mj-lt"/>
              </a:rPr>
              <a:t>продолжительным  </a:t>
            </a:r>
            <a:r>
              <a:rPr lang="ru-RU" sz="2000" b="1" i="1" dirty="0">
                <a:latin typeface="+mj-lt"/>
              </a:rPr>
              <a:t>бегом</a:t>
            </a:r>
            <a:r>
              <a:rPr lang="en-US" sz="2000" b="1" i="1" dirty="0" smtClean="0">
                <a:latin typeface="+mj-lt"/>
              </a:rPr>
              <a:t>.</a:t>
            </a:r>
            <a:endParaRPr lang="ru-RU" sz="2000" b="1" i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i="1" dirty="0">
                <a:latin typeface="+mj-lt"/>
              </a:rPr>
              <a:t>В холодную сырую погоду не следует </a:t>
            </a:r>
            <a:r>
              <a:rPr lang="ru-RU" sz="2000" b="1" i="1" dirty="0" smtClean="0">
                <a:latin typeface="+mj-lt"/>
              </a:rPr>
              <a:t>проводить игры </a:t>
            </a:r>
            <a:r>
              <a:rPr lang="ru-RU" sz="2000" b="1" i="1" dirty="0">
                <a:latin typeface="+mj-lt"/>
              </a:rPr>
              <a:t>с речитативом </a:t>
            </a:r>
            <a:r>
              <a:rPr lang="ru-RU" sz="2000" b="1" i="1" dirty="0" smtClean="0">
                <a:latin typeface="+mj-lt"/>
              </a:rPr>
              <a:t>и пением.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i="1" dirty="0">
                <a:latin typeface="+mj-lt"/>
              </a:rPr>
              <a:t>Необходимо учитывать наличие 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i="1" dirty="0">
                <a:latin typeface="+mj-lt"/>
              </a:rPr>
              <a:t>оборудования, стоящее на площадках и свободного пространства</a:t>
            </a:r>
            <a:r>
              <a:rPr lang="ru-RU" sz="2000" b="1" i="1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i="1" dirty="0">
                <a:latin typeface="+mj-lt"/>
              </a:rPr>
              <a:t>Рекомендуется проводить игры, сюжет которых соответствует сезону</a:t>
            </a:r>
            <a:r>
              <a:rPr lang="en-US" sz="2000" b="1" i="1" dirty="0" smtClean="0">
                <a:latin typeface="+mj-lt"/>
              </a:rPr>
              <a:t>.</a:t>
            </a:r>
            <a:endParaRPr lang="ru-RU" sz="2000" b="1" i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i="1" dirty="0">
                <a:latin typeface="+mj-lt"/>
              </a:rPr>
              <a:t>При выборе игры нужно учитывать </a:t>
            </a:r>
            <a:r>
              <a:rPr lang="ru-RU" sz="2000" b="1" i="1" dirty="0" smtClean="0">
                <a:latin typeface="+mj-lt"/>
              </a:rPr>
              <a:t>количество </a:t>
            </a:r>
            <a:r>
              <a:rPr lang="ru-RU" sz="2000" b="1" i="1" dirty="0">
                <a:latin typeface="+mj-lt"/>
              </a:rPr>
              <a:t>детей, принимающих участие</a:t>
            </a:r>
            <a:r>
              <a:rPr lang="en-US" sz="2000" b="1" i="1" dirty="0" smtClean="0">
                <a:latin typeface="+mj-lt"/>
              </a:rPr>
              <a:t>.</a:t>
            </a:r>
            <a:endParaRPr lang="ru-RU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9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676378" y="3645024"/>
            <a:ext cx="79208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 eaLnBrk="0" hangingPunct="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i="1" dirty="0"/>
              <a:t>  </a:t>
            </a:r>
            <a:r>
              <a:rPr lang="ru-RU" sz="2400" b="1" i="1" dirty="0">
                <a:latin typeface="+mj-lt"/>
              </a:rPr>
              <a:t>Игры не должны быть слишком длинными; обязательно нужно делать паузы для отдыха.</a:t>
            </a:r>
          </a:p>
          <a:p>
            <a:pPr marL="285750" indent="-285750" eaLnBrk="0" hangingPunct="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+mj-lt"/>
              </a:rPr>
              <a:t>  В работе с малышами </a:t>
            </a:r>
            <a:r>
              <a:rPr lang="ru-RU" sz="2400" b="1" i="1" dirty="0" smtClean="0">
                <a:latin typeface="+mj-lt"/>
              </a:rPr>
              <a:t>рекомендуется использовать  </a:t>
            </a:r>
            <a:r>
              <a:rPr lang="ru-RU" sz="2400" b="1" i="1" dirty="0">
                <a:latin typeface="+mj-lt"/>
              </a:rPr>
              <a:t>игры с небольшим художественным текстом, который подсказывает детям движения и заменяет в игре правила ("Зайка беленький сидит", "По ровненькой дорожке", "Поезд" и др.)</a:t>
            </a:r>
            <a:r>
              <a:rPr lang="ru-RU" sz="2400" i="1" dirty="0">
                <a:latin typeface="+mj-lt"/>
              </a:rPr>
              <a:t> </a:t>
            </a:r>
          </a:p>
        </p:txBody>
      </p:sp>
      <p:sp>
        <p:nvSpPr>
          <p:cNvPr id="11" name="WordArt 32"/>
          <p:cNvSpPr>
            <a:spLocks noChangeArrowheads="1" noChangeShapeType="1" noTextEdit="1"/>
          </p:cNvSpPr>
          <p:nvPr/>
        </p:nvSpPr>
        <p:spPr bwMode="auto">
          <a:xfrm>
            <a:off x="971600" y="2132856"/>
            <a:ext cx="7344816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подвижные игры для детей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младшего возраста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3039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91580" y="3717032"/>
            <a:ext cx="77048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 eaLnBrk="0" hangingPunct="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b="1" i="1" dirty="0"/>
              <a:t>   </a:t>
            </a:r>
            <a:r>
              <a:rPr lang="ru-RU" sz="2400" b="1" i="1" dirty="0">
                <a:latin typeface="+mj-lt"/>
              </a:rPr>
              <a:t>Дети уже могут свободно подчиняться правилам, данным в открытом виде, поэтому бессюжетные подвижные игры можно использовать достаточно широко. </a:t>
            </a:r>
            <a:endParaRPr lang="en-US" sz="2400" b="1" i="1" dirty="0">
              <a:latin typeface="+mj-lt"/>
            </a:endParaRPr>
          </a:p>
          <a:p>
            <a:pPr marL="285750" indent="-285750" eaLnBrk="0" hangingPunct="0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+mj-lt"/>
              </a:rPr>
              <a:t>   Большинство игр имеют развернутые сюжеты, определяющие содержание движений. Во многих играх есть роль ведущего. </a:t>
            </a:r>
          </a:p>
        </p:txBody>
      </p:sp>
      <p:sp>
        <p:nvSpPr>
          <p:cNvPr id="3" name="WordArt 32"/>
          <p:cNvSpPr>
            <a:spLocks noChangeArrowheads="1" noChangeShapeType="1" noTextEdit="1"/>
          </p:cNvSpPr>
          <p:nvPr/>
        </p:nvSpPr>
        <p:spPr bwMode="auto">
          <a:xfrm>
            <a:off x="971600" y="2132856"/>
            <a:ext cx="7344816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подвижные игры для детей</a:t>
            </a:r>
          </a:p>
          <a:p>
            <a:pPr algn="ctr"/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 </a:t>
            </a:r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среднего </a:t>
            </a:r>
            <a:r>
              <a:rPr lang="ru-RU" sz="4800" b="1" kern="10" dirty="0" smtClean="0">
                <a:ln w="158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Courier New"/>
                <a:cs typeface="Courier New"/>
              </a:rPr>
              <a:t>возраста</a:t>
            </a:r>
            <a:endParaRPr lang="ru-RU" sz="4800" b="1" kern="10" dirty="0">
              <a:ln w="15875">
                <a:solidFill>
                  <a:srgbClr val="990000"/>
                </a:solidFill>
                <a:round/>
                <a:headEnd/>
                <a:tailEnd/>
              </a:ln>
              <a:solidFill>
                <a:srgbClr val="CC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0291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117</TotalTime>
  <Words>459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2</vt:lpstr>
      <vt:lpstr>Подвижные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</dc:title>
  <dc:creator>Марина</dc:creator>
  <cp:lastModifiedBy>User</cp:lastModifiedBy>
  <cp:revision>15</cp:revision>
  <dcterms:created xsi:type="dcterms:W3CDTF">2016-10-21T16:55:22Z</dcterms:created>
  <dcterms:modified xsi:type="dcterms:W3CDTF">2016-12-15T11:42:43Z</dcterms:modified>
</cp:coreProperties>
</file>