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0" r:id="rId4"/>
    <p:sldId id="259" r:id="rId5"/>
    <p:sldId id="261" r:id="rId6"/>
    <p:sldId id="262" r:id="rId7"/>
    <p:sldId id="284" r:id="rId8"/>
    <p:sldId id="286" r:id="rId9"/>
    <p:sldId id="287" r:id="rId10"/>
    <p:sldId id="288" r:id="rId11"/>
    <p:sldId id="285" r:id="rId12"/>
    <p:sldId id="303" r:id="rId13"/>
    <p:sldId id="311" r:id="rId14"/>
    <p:sldId id="293" r:id="rId15"/>
    <p:sldId id="304" r:id="rId16"/>
    <p:sldId id="305" r:id="rId17"/>
    <p:sldId id="306" r:id="rId18"/>
    <p:sldId id="289" r:id="rId19"/>
    <p:sldId id="290" r:id="rId20"/>
    <p:sldId id="291" r:id="rId21"/>
    <p:sldId id="292" r:id="rId22"/>
    <p:sldId id="294" r:id="rId23"/>
    <p:sldId id="295" r:id="rId24"/>
    <p:sldId id="31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100"/>
    <a:srgbClr val="FCFDFE"/>
    <a:srgbClr val="972B01"/>
    <a:srgbClr val="B94900"/>
    <a:srgbClr val="712703"/>
    <a:srgbClr val="92300F"/>
    <a:srgbClr val="A9915D"/>
    <a:srgbClr val="AD9861"/>
    <a:srgbClr val="8A733F"/>
    <a:srgbClr val="FCF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113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931" y="958362"/>
            <a:ext cx="5468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0"/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Проект: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Сюжетно –ролевая игра «Магазин»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Средний дошкольный </a:t>
            </a:r>
            <a:r>
              <a:rPr lang="ru-RU" sz="28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возраст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Выполнили: воспитатели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Байбакова А.Б.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Ибраева</a:t>
            </a:r>
            <a:r>
              <a:rPr lang="ru-RU" sz="28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Л.А.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err="1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Китова</a:t>
            </a:r>
            <a:r>
              <a:rPr lang="ru-RU" sz="2800" b="1" i="1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Д.С.</a:t>
            </a:r>
            <a:endParaRPr lang="ru-RU" sz="2800" b="1" i="1" dirty="0">
              <a:ln w="0"/>
              <a:solidFill>
                <a:srgbClr val="E501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45" y="764931"/>
            <a:ext cx="605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862" y="1820008"/>
            <a:ext cx="62601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 - прилавок для продавца;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Игрушечная касса;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Игрушечные весы;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Игрушечные деньги;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Корзины для покупок;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Муляжы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продуктов питания (овощи, фрукты, хлебобулочные изделия и др.)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Игрушки - заместители</a:t>
            </a:r>
          </a:p>
          <a:p>
            <a:pPr algn="ctr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агази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1" y="2725615"/>
            <a:ext cx="1307847" cy="1301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8315" y="659423"/>
            <a:ext cx="6444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7593" y="2312377"/>
            <a:ext cx="5802922" cy="352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ролевого поведения у дошкольников;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 и расширение игровых умений;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обогащение и расширение представлений у детей по теме «Магазин», о культуре взаимодействия с окружающими людьми;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диалогической речи (наличие умения составлять диалоги в соответствии с принятой ролью);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позитивного поведения;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навыков партнерского взаимодействия в парах.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515" y="914400"/>
            <a:ext cx="5679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E50100"/>
                </a:solidFill>
                <a:latin typeface="Times New Roman" pitchFamily="18" charset="0"/>
                <a:cs typeface="Times New Roman" pitchFamily="18" charset="0"/>
              </a:rPr>
              <a:t>Атрибуты к игре «Магазин»</a:t>
            </a:r>
            <a:endParaRPr lang="ru-RU" sz="4000" b="1" i="1" dirty="0">
              <a:solidFill>
                <a:srgbClr val="E50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shop-cdn1.vigbo.tech/shops/131282/products/16463747/images/2-ed0cd20f8998d58fd63017e97a2f5cb6.jpg"/>
          <p:cNvPicPr>
            <a:picLocks noChangeAspect="1" noChangeArrowheads="1"/>
          </p:cNvPicPr>
          <p:nvPr/>
        </p:nvPicPr>
        <p:blipFill>
          <a:blip r:embed="rId3" cstate="print"/>
          <a:srcRect l="14766" t="23913" r="17324" b="25529"/>
          <a:stretch>
            <a:fillRect/>
          </a:stretch>
        </p:blipFill>
        <p:spPr bwMode="auto">
          <a:xfrm rot="1362540">
            <a:off x="6380488" y="3560222"/>
            <a:ext cx="1548650" cy="1594399"/>
          </a:xfrm>
          <a:prstGeom prst="rect">
            <a:avLst/>
          </a:prstGeom>
          <a:noFill/>
        </p:spPr>
      </p:pic>
      <p:pic>
        <p:nvPicPr>
          <p:cNvPr id="38916" name="Picture 4" descr="https://sun9-73.userapi.com/impg/8Bf5z58biPS70w-EFnUYSQxpeOlcBJJcL2ZpSA/csxdOALku5I.jpg?size=1600x1200&amp;quality=96&amp;proxy=1&amp;sign=393ec962aa7fe420e240c68881fa835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8848" y="2422282"/>
            <a:ext cx="4941274" cy="370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234" y="967126"/>
            <a:ext cx="6994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Атрибуты к игре «Магазин»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sun9-70.userapi.com/impg/6rltmB5yTXEAWuBKas-qgN8b8c11Uqj2AIjtUg/B9E_pDQeDLc.jpg?size=1600x1200&amp;quality=96&amp;proxy=1&amp;sign=34098cd42e739220693bfe2a6d52d06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165" y="1954305"/>
            <a:ext cx="5262281" cy="394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746" y="914400"/>
            <a:ext cx="6154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ds04.infourok.ru/uploads/ex/01ab/0010f19a-bbc05c95/hello_html_m129ac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359" y="2250830"/>
            <a:ext cx="3370816" cy="22156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32085" y="5750169"/>
            <a:ext cx="588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по теме «Магазин»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32.img.avito.st/640x480/7982353932.jpg"/>
          <p:cNvPicPr>
            <a:picLocks noChangeAspect="1" noChangeArrowheads="1"/>
          </p:cNvPicPr>
          <p:nvPr/>
        </p:nvPicPr>
        <p:blipFill>
          <a:blip r:embed="rId4" cstate="print"/>
          <a:srcRect r="437" b="8168"/>
          <a:stretch>
            <a:fillRect/>
          </a:stretch>
        </p:blipFill>
        <p:spPr bwMode="auto">
          <a:xfrm>
            <a:off x="979895" y="2725615"/>
            <a:ext cx="3774871" cy="261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238" y="861646"/>
            <a:ext cx="6207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sun9-26.userapi.com/impg/dbaNR8qpENic5__Bul1YESzS9xR7pOx4VENEZA/wkwEy8OyzwM.jpg?size=1600x900&amp;quality=96&amp;proxy=1&amp;sign=ce291e3c0206de4927c7a2726fbea16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185" y="2289275"/>
            <a:ext cx="3719146" cy="3751040"/>
          </a:xfrm>
          <a:prstGeom prst="rect">
            <a:avLst/>
          </a:prstGeom>
          <a:noFill/>
        </p:spPr>
      </p:pic>
      <p:pic>
        <p:nvPicPr>
          <p:cNvPr id="40964" name="Picture 4" descr="https://sun9-25.userapi.com/impg/7RfbammpLXPoF_g5sln7fRScnOoImisFi6O0xw/pi8f5TsU3-U.jpg?size=1200x1600&amp;quality=96&amp;proxy=1&amp;sign=2e22dbfaad5e6aa3ca807ecf54d1706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931" y="2198077"/>
            <a:ext cx="2760784" cy="383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6238" y="861646"/>
            <a:ext cx="6207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s://sun9-43.userapi.com/impg/fj2Pgcpg12SOF2USnhgKLIXt7V_Gkac9CiWykw/7UHnbN1Zml4.jpg?size=1600x1200&amp;quality=96&amp;proxy=1&amp;sign=2973e1ddda1f3ac1b42e6c43bb906c7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860" y="2278784"/>
            <a:ext cx="2869486" cy="3585686"/>
          </a:xfrm>
          <a:prstGeom prst="rect">
            <a:avLst/>
          </a:prstGeom>
          <a:noFill/>
        </p:spPr>
      </p:pic>
      <p:pic>
        <p:nvPicPr>
          <p:cNvPr id="39942" name="Picture 6" descr="https://sun9-34.userapi.com/impg/379EYsxoI8nm2UXuEkk9oPlbE_z4H7VZIWNAig/lL7JZ8-4hmI.jpg?size=1600x1200&amp;quality=96&amp;proxy=1&amp;sign=1236f45f7513106eeec58ecf49ecd6cd&amp;type=album"/>
          <p:cNvPicPr>
            <a:picLocks noChangeAspect="1" noChangeArrowheads="1"/>
          </p:cNvPicPr>
          <p:nvPr/>
        </p:nvPicPr>
        <p:blipFill>
          <a:blip r:embed="rId4" cstate="print"/>
          <a:srcRect t="15232"/>
          <a:stretch>
            <a:fillRect/>
          </a:stretch>
        </p:blipFill>
        <p:spPr bwMode="auto">
          <a:xfrm>
            <a:off x="1169377" y="2409093"/>
            <a:ext cx="3270738" cy="3376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0055" y="826449"/>
            <a:ext cx="66821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sun9-11.userapi.com/impg/d2-iHrGqfjOuSm0O-VJU1KOYWKBt5db1OudZcA/t_NGcnaw8-o.jpg?size=1600x1200&amp;quality=96&amp;proxy=1&amp;sign=1a105cdc205ac20a9ba1a6d5a20eef56&amp;type=album"/>
          <p:cNvPicPr>
            <a:picLocks noChangeAspect="1" noChangeArrowheads="1"/>
          </p:cNvPicPr>
          <p:nvPr/>
        </p:nvPicPr>
        <p:blipFill>
          <a:blip r:embed="rId3" cstate="print"/>
          <a:srcRect l="39001" t="9153" r="2290" b="24180"/>
          <a:stretch>
            <a:fillRect/>
          </a:stretch>
        </p:blipFill>
        <p:spPr bwMode="auto">
          <a:xfrm>
            <a:off x="5259402" y="2676439"/>
            <a:ext cx="2715221" cy="2996839"/>
          </a:xfrm>
          <a:prstGeom prst="rect">
            <a:avLst/>
          </a:prstGeom>
          <a:noFill/>
        </p:spPr>
      </p:pic>
      <p:pic>
        <p:nvPicPr>
          <p:cNvPr id="7" name="Picture 2" descr="https://sun9-18.userapi.com/impg/yCnBUiDuNsJQRfiqZbOXjwhL4KV_rm8RjB_vIQ/dDdziQCKewg.jpg?size=1600x1200&amp;quality=96&amp;proxy=1&amp;sign=b16918cb7619037f680a3d5f01bc1a7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176" y="2321344"/>
            <a:ext cx="3244361" cy="366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654" y="668217"/>
            <a:ext cx="610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E50100"/>
                </a:solidFill>
                <a:latin typeface="Times New Roman" pitchFamily="18" charset="0"/>
                <a:cs typeface="Times New Roman" pitchFamily="18" charset="0"/>
              </a:rPr>
              <a:t>Сюжетно – игровая ситуация</a:t>
            </a:r>
            <a:endParaRPr lang="ru-RU" sz="4400" b="1" i="1" dirty="0">
              <a:solidFill>
                <a:srgbClr val="E50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60.userapi.com/impg/M3tam9qj8nNwd9X7Hsa8mFSgoVtiHCkIBvgpTg/h97SSAiVwDs.jpg?size=1600x1200&amp;quality=96&amp;proxy=1&amp;sign=aa3a9542d9d3d85e9d8379c3ce7f0aa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191" y="1380393"/>
            <a:ext cx="3396509" cy="24970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48508" y="5328138"/>
            <a:ext cx="95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340" name="Picture 4" descr="https://sun9-25.userapi.com/impg/EsCT5iqPKYnZOnQ_7p3ne-Yr4XqMm43UxZa7-w/f64jtCw8pJc.jpg?size=1600x1200&amp;quality=96&amp;proxy=1&amp;sign=3f28e5672b845c3768ae8198057840c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495" y="1397977"/>
            <a:ext cx="3481755" cy="2453055"/>
          </a:xfrm>
          <a:prstGeom prst="rect">
            <a:avLst/>
          </a:prstGeom>
          <a:noFill/>
        </p:spPr>
      </p:pic>
      <p:pic>
        <p:nvPicPr>
          <p:cNvPr id="14342" name="Picture 6" descr="https://sun9-50.userapi.com/impg/z6zTAW80_dC7jmYygVtNe0Yam3z68Q65q6D49Q/ZBhE3ZrzktM.jpg?size=1600x1200&amp;quality=96&amp;proxy=1&amp;sign=36aa7e37f37bb166fd4f9d51dfaba14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416" y="3956539"/>
            <a:ext cx="3385038" cy="2288342"/>
          </a:xfrm>
          <a:prstGeom prst="rect">
            <a:avLst/>
          </a:prstGeom>
          <a:noFill/>
        </p:spPr>
      </p:pic>
      <p:pic>
        <p:nvPicPr>
          <p:cNvPr id="14344" name="Picture 8" descr="https://sun9-14.userapi.com/impg/M2BSK-bRUFtKU3kRkM3iah2HgfiPxz_hkBgq7A/kFEbMyjR8r0.jpg?size=1600x1200&amp;quality=96&amp;proxy=1&amp;sign=8d89e4e3e0e60a6767a41efe27d2408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4754" y="3942260"/>
            <a:ext cx="3420208" cy="2317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2377" y="852854"/>
            <a:ext cx="487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- игровая ситуация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69.userapi.com/impg/JsQnAH_-ufmsVfgOCN5hXJwo3pcXitMVJwTNwQ/wpxj3xM2pxQ.jpg?size=1600x1200&amp;quality=96&amp;proxy=1&amp;sign=4fcbb16d6742aed4486d2431edba3127&amp;type=album"/>
          <p:cNvPicPr>
            <a:picLocks noChangeAspect="1" noChangeArrowheads="1"/>
          </p:cNvPicPr>
          <p:nvPr/>
        </p:nvPicPr>
        <p:blipFill>
          <a:blip r:embed="rId3" cstate="print"/>
          <a:srcRect l="16525"/>
          <a:stretch>
            <a:fillRect/>
          </a:stretch>
        </p:blipFill>
        <p:spPr bwMode="auto">
          <a:xfrm>
            <a:off x="1461130" y="1811216"/>
            <a:ext cx="3225169" cy="4343400"/>
          </a:xfrm>
          <a:prstGeom prst="rect">
            <a:avLst/>
          </a:prstGeom>
          <a:noFill/>
        </p:spPr>
      </p:pic>
      <p:pic>
        <p:nvPicPr>
          <p:cNvPr id="13316" name="Picture 4" descr="https://sun9-37.userapi.com/impg/EJvHPZsneHlDhpNkcmxm3dAd13-ogVktVJfBRg/B7sSCFDPb3Q.jpg?size=1600x1200&amp;quality=96&amp;proxy=1&amp;sign=b790442f60d50752a044ed991fcadf2b&amp;type=album"/>
          <p:cNvPicPr>
            <a:picLocks noChangeAspect="1" noChangeArrowheads="1"/>
          </p:cNvPicPr>
          <p:nvPr/>
        </p:nvPicPr>
        <p:blipFill>
          <a:blip r:embed="rId4" cstate="print"/>
          <a:srcRect l="17585"/>
          <a:stretch>
            <a:fillRect/>
          </a:stretch>
        </p:blipFill>
        <p:spPr bwMode="auto">
          <a:xfrm>
            <a:off x="4791808" y="1749666"/>
            <a:ext cx="3094024" cy="4448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3776" y="773723"/>
            <a:ext cx="5249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Проект: Сюжетно –ролевая игра «Магазин»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Средний дошкольный возраст</a:t>
            </a:r>
            <a:endParaRPr lang="ru-RU" sz="2000" b="1" i="1" dirty="0">
              <a:ln w="0"/>
              <a:solidFill>
                <a:srgbClr val="E501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1408" y="2813538"/>
            <a:ext cx="58468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7030A0"/>
                </a:solidFill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Тип проекта: </a:t>
            </a:r>
            <a:r>
              <a:rPr lang="ru-RU" sz="2000" b="1" i="1" dirty="0" smtClean="0">
                <a:solidFill>
                  <a:srgbClr val="7030A0"/>
                </a:solidFill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Познавательно – игровой.</a:t>
            </a:r>
          </a:p>
          <a:p>
            <a:pPr algn="ctr"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7030A0"/>
                </a:solidFill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Длительность: </a:t>
            </a:r>
            <a:r>
              <a:rPr lang="ru-RU" sz="2000" b="1" i="1" dirty="0" smtClean="0">
                <a:solidFill>
                  <a:srgbClr val="7030A0"/>
                </a:solidFill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Краткосрочный. Январь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2021.</a:t>
            </a:r>
          </a:p>
          <a:p>
            <a:pPr algn="ctr"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Участники проекта: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Дети, родители, воспитатели: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Китова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Д.С;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Ибраева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Л.А;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Байбакова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А.Б.</a:t>
            </a:r>
            <a:endParaRPr lang="ru-RU" sz="2000" b="1" i="1" dirty="0">
              <a:solidFill>
                <a:srgbClr val="7030A0"/>
              </a:solidFill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615" y="808893"/>
            <a:ext cx="612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игровая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ситауция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22.userapi.com/impg/wS5LlCLS4jFF4Zy4crEPmyjOpY1YR8sfVqyGKw/0vi3cPIlXwA.jpg?size=1200x1600&amp;quality=96&amp;proxy=1&amp;sign=5204061cf119876040bb830fe44f1d3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372" y="1617785"/>
            <a:ext cx="3257550" cy="4343400"/>
          </a:xfrm>
          <a:prstGeom prst="rect">
            <a:avLst/>
          </a:prstGeom>
          <a:noFill/>
        </p:spPr>
      </p:pic>
      <p:pic>
        <p:nvPicPr>
          <p:cNvPr id="12292" name="Picture 4" descr="https://sun9-62.userapi.com/impg/dS1m6a3Dy2-4pRVj8oabpt0Sz1Swxw3ZlLBFtw/09x5JD8gFLE.jpg?size=1200x1600&amp;quality=96&amp;proxy=1&amp;sign=b425cb293267fe999679740a310337c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050" y="1626577"/>
            <a:ext cx="3264145" cy="4352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915" y="703385"/>
            <a:ext cx="554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игровая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ситауция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73.userapi.com/impg/Yv-e4mijmuljPWTDQ6CzdNFIPSHJ7IVO8T4tpQ/Ybx3Eyd2-mk.jpg?size=1600x1200&amp;quality=96&amp;proxy=1&amp;sign=d18838261a7190566d8d5b63b9318120&amp;type=album"/>
          <p:cNvPicPr>
            <a:picLocks noChangeAspect="1" noChangeArrowheads="1"/>
          </p:cNvPicPr>
          <p:nvPr/>
        </p:nvPicPr>
        <p:blipFill>
          <a:blip r:embed="rId3" cstate="print"/>
          <a:srcRect l="6558" r="4775"/>
          <a:stretch>
            <a:fillRect/>
          </a:stretch>
        </p:blipFill>
        <p:spPr bwMode="auto">
          <a:xfrm>
            <a:off x="1303166" y="1811213"/>
            <a:ext cx="3154534" cy="3446587"/>
          </a:xfrm>
          <a:prstGeom prst="rect">
            <a:avLst/>
          </a:prstGeom>
          <a:noFill/>
        </p:spPr>
      </p:pic>
      <p:pic>
        <p:nvPicPr>
          <p:cNvPr id="11268" name="Picture 4" descr="https://sun9-50.userapi.com/impg/9Ac6xtRxyfbtHkghxFdQwxSggvzds9_hkzIXrA/Y6DWf-BkN7A.jpg?size=1600x1200&amp;quality=96&amp;proxy=1&amp;sign=d5dcf61d94230ebd27fa46a1934423e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46" y="1796148"/>
            <a:ext cx="2956383" cy="343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915" y="879231"/>
            <a:ext cx="6084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315" y="2497015"/>
            <a:ext cx="633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Самостоятельная игра детей;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Ролевое взаимодействие: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Продавец –покупатель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Консультант - покупатель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Покупатель -покупатель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677" y="931985"/>
            <a:ext cx="6242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E50100"/>
                </a:solidFill>
                <a:latin typeface="Times New Roman" pitchFamily="18" charset="0"/>
                <a:cs typeface="Times New Roman" pitchFamily="18" charset="0"/>
              </a:rPr>
              <a:t>    Результат:</a:t>
            </a:r>
            <a:endParaRPr lang="ru-RU" sz="4400" b="1" i="1" dirty="0">
              <a:solidFill>
                <a:srgbClr val="E50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8269" y="2004647"/>
            <a:ext cx="55567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детей: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обогатился жизненный опыт, расширились представления об окружающем мире;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обогатился игровой опыт, в том числе, через совместные игры со взрослыми;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обогатились игровые действия, игровое взаимодействие со взрослыми и сверстниками;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обогатился ролевой словарь, повысилась речевая активность;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усовершенствовались умения вести диалог с партнером по игре (взрослым, сверстником);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обогатился эмоциональный опыт в процессе совместных игр со сверстниками и взрослыми.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воспитателя: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повысилась профессиональная компетенция, умение использовать комплексный метод педагогической поддержки сюжетно-ролевых игр, способствующий развитию самодеятельных игр детей.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931" y="1477108"/>
            <a:ext cx="54688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Благодарим 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ln w="0"/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внимание!</a:t>
            </a:r>
            <a:endParaRPr lang="ru-RU" sz="4400" b="1" i="1" dirty="0">
              <a:ln w="0"/>
              <a:solidFill>
                <a:srgbClr val="E501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9259" y="589086"/>
            <a:ext cx="6559517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Актуальность проекта:</a:t>
            </a:r>
            <a:endParaRPr lang="ru-RU" sz="4400" b="1" i="1" dirty="0">
              <a:solidFill>
                <a:srgbClr val="E501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3492" y="153865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972B01"/>
                </a:solidFill>
                <a:latin typeface="Monotype Corsiva" pitchFamily="66" charset="0"/>
              </a:rPr>
              <a:t> </a:t>
            </a:r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Игра показывает, к какой цели стремиться человек, к чему он готовится, чего ожидает.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Штерн. В</a:t>
            </a:r>
            <a:endParaRPr lang="ru-RU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9184" y="2497015"/>
            <a:ext cx="64535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 позволяют развивать творческие способности детей, их фантазию и артистизм, учат вживаться в образ того или иного персонажа, играть определенную роль. Они имеют большое значение в социальной адаптации ребенка, реализации его возможностей в будущем. Проигрывая различные жизненные ситуации, дети учатся идти на компромисс, меньше ошибаться в людях, избегать конфликтных ситуаций, поддерживать дружелюбную атмосферу. В сюжетно – ролевой игре успешно развиваются личность ребенка, его интеллект, воля, воображение и общительность. Но самое главное, эта деятельность порождает стремление к самореализации, самовыражению. Кроме того, игра является надежным диагностическим средством психического развития детей.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3823" y="1784838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Детям трудно организовывать ролевое взаимодействие в игре «Магазин»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04469"/>
            <a:ext cx="4730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ln w="9525">
                  <a:noFill/>
                </a:ln>
                <a:solidFill>
                  <a:srgbClr val="E501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Проблема:</a:t>
            </a:r>
            <a:endParaRPr lang="ru-RU" sz="4400" b="1" i="1" dirty="0">
              <a:ln w="9525">
                <a:noFill/>
              </a:ln>
              <a:solidFill>
                <a:srgbClr val="E501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32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9260" y="677263"/>
            <a:ext cx="6410048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Цель: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7108" y="1995854"/>
            <a:ext cx="6295291" cy="292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Обогащение игрового опыта детей, который позволят им в дальнейшем самостоятельно организовывать игру.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9260" y="677263"/>
            <a:ext cx="6585894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Задачи: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9523" y="1876841"/>
            <a:ext cx="63480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 магазине;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продолжать знакомить детей с профессией продавца, кассира и др.;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закреплять представления детей о труде взрослых;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активизировать речевое взаимодействие детей в игре, умение поддерживать беседу;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формировать навыки культурного поведения;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умения позитивно общаться и взаимодействовать со сверстниками, проявлять доброжелательность и уважение друг к другу;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у детей творческого потенциала в процессе игры.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4692" y="770965"/>
            <a:ext cx="6119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Формы и методы                   реализации проекта: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785" y="2233246"/>
            <a:ext cx="61809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детьми: беседы, НОД, чтение и обсуждение произведений художественной литературы, продуктивная деятельность, дидактические игры, строительно-конструктивные игры, обыгрывание сюжетно-ролевых, игровых ситуаций.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родителями: беседы, индивидуальные консультации, привлечение к организации совместных с детьми наблюдений, к изготовлению атрибутов игры.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654" y="888023"/>
            <a:ext cx="6216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215" y="2576146"/>
            <a:ext cx="58029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Разработка тем и содержания бесед, НОД, подбор художественной литературы по теме проекта, подбор иллюстративного материала на темы: “Овощи”, “Фрукты”, “Магазин”.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Подбор, приобретение, изготовление обучающих дидактических игр, подбор сюжетно-ролевых игр-ситуаций. Обновление игрового оборудования, обновление и изготовление атрибутов к сюжетно-ролевой игре “Магазин”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6" y="6488668"/>
            <a:ext cx="17936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№ 39</a:t>
            </a:r>
            <a:endParaRPr lang="ru-RU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96814"/>
            <a:ext cx="620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2569" y="1740877"/>
            <a:ext cx="56270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«Куда мы ходим за продуктами?”“Кто такой продавец?»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«Кто такой кассир?»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«Откуда продукты берутся в магазине?»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«Какие отделы есть в продуктовом магазине?»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правильно вести себя в магазине»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«Полезные продукты»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Лепка: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«Помидоры и огурцы на подносе»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Рисование: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«Фрукты»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73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677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130</cp:revision>
  <dcterms:created xsi:type="dcterms:W3CDTF">2013-11-19T05:52:05Z</dcterms:created>
  <dcterms:modified xsi:type="dcterms:W3CDTF">2021-02-18T07:51:31Z</dcterms:modified>
</cp:coreProperties>
</file>