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6858000" cy="9144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0BF0D7-C629-4BCB-8C03-8BAE92AADD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582912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14440" y="5507280"/>
            <a:ext cx="582912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13E0A7-CB38-4949-BC25-59B4BA38CEE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50136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514440" y="55072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501360" y="55072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2BC239-E1DF-46A0-8788-2C485E57CA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485440" y="26416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456080" y="26416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14440" y="55072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485440" y="55072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456080" y="5507280"/>
            <a:ext cx="187668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91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7E2EC-413A-4254-9B5D-C8274938429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14440" y="2641680"/>
            <a:ext cx="582912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2136B4-0205-4309-8645-0953AEFA376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582912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D115B3-7BC6-4C5A-AE8E-FAE1FD53F3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284436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501360" y="2641680"/>
            <a:ext cx="284436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EF9C0C-B61E-4ED8-8568-F2129F3259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F4F32B-21DA-41D2-9138-B24BF356CE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14440" y="812880"/>
            <a:ext cx="5829120" cy="70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2F72F6-69B6-481E-AC8A-E3FD44A9E5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501360" y="2641680"/>
            <a:ext cx="284436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4440" y="55072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5039EF-90BC-4751-B031-552E106305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2844360" cy="54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50136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501360" y="55072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CBDDFD-6F99-4DB1-A05A-8F05FBE0DF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440" y="812880"/>
            <a:ext cx="5829120" cy="152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1444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501360" y="2641680"/>
            <a:ext cx="284436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514440" y="5507280"/>
            <a:ext cx="5829120" cy="26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BFADF2-E37B-448A-8B4F-EC663E8CB4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fff7">
            <a:alpha val="7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440" rIns="91440" tIns="45720" bIns="4572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2"/>
                </a:solidFill>
                <a:latin typeface="Arial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51444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440" rIns="91440" tIns="45720" bIns="4572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343240" y="8331120"/>
            <a:ext cx="2171520" cy="609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440" rIns="91440" tIns="45720" bIns="4572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91508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440" rIns="91440" tIns="45720" bIns="4572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chemeClr val="dk1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A626039-1E06-4E13-87C6-DB8373167C08}" type="slidenum">
              <a:rPr b="0" lang="ru-RU" sz="1400" spc="-1" strike="noStrike">
                <a:solidFill>
                  <a:schemeClr val="dk1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7"/>
          <p:cNvSpPr/>
          <p:nvPr/>
        </p:nvSpPr>
        <p:spPr>
          <a:xfrm>
            <a:off x="2133000" y="467640"/>
            <a:ext cx="4535280" cy="6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Arial"/>
              </a:rPr>
              <a:t>ОПОВЕЩЕНИЕ НАСЕЛЕНИЯ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" name="Picture 35" descr=""/>
          <p:cNvPicPr/>
          <p:nvPr/>
        </p:nvPicPr>
        <p:blipFill>
          <a:blip r:embed="rId1"/>
          <a:stretch/>
        </p:blipFill>
        <p:spPr>
          <a:xfrm>
            <a:off x="276480" y="514080"/>
            <a:ext cx="1710000" cy="1150920"/>
          </a:xfrm>
          <a:prstGeom prst="rect">
            <a:avLst/>
          </a:prstGeom>
          <a:ln w="25400">
            <a:solidFill>
              <a:srgbClr val="c00000"/>
            </a:solidFill>
            <a:miter/>
          </a:ln>
        </p:spPr>
      </p:pic>
      <p:sp>
        <p:nvSpPr>
          <p:cNvPr id="42" name="TextBox 50"/>
          <p:cNvSpPr/>
          <p:nvPr/>
        </p:nvSpPr>
        <p:spPr>
          <a:xfrm>
            <a:off x="1985760" y="945000"/>
            <a:ext cx="4611240" cy="26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1650" spc="-1" strike="noStrike">
                <a:solidFill>
                  <a:schemeClr val="accent6">
                    <a:lumMod val="75000"/>
                  </a:schemeClr>
                </a:solidFill>
                <a:latin typeface="Arial"/>
              </a:rPr>
              <a:t>Основным способом оповещения населения о возникновении чрезвычайных ситуаций природного и техногенного характера, а также об опасностях, возникающих при военных конфликтах или вследствие этих конфликтов, считается передача речевой информации с использованием сетей проводного вещания, радиовещания и телевидения</a:t>
            </a:r>
            <a:r>
              <a:rPr b="1" lang="ru-RU" sz="1600" spc="-1" strike="noStrike">
                <a:solidFill>
                  <a:schemeClr val="accent6">
                    <a:lumMod val="75000"/>
                  </a:schemeClr>
                </a:solidFill>
                <a:latin typeface="Arial"/>
              </a:rPr>
              <a:t>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51"/>
          <p:cNvSpPr/>
          <p:nvPr/>
        </p:nvSpPr>
        <p:spPr>
          <a:xfrm>
            <a:off x="907920" y="3635280"/>
            <a:ext cx="4968720" cy="44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0000"/>
                </a:solidFill>
                <a:latin typeface="Arial"/>
              </a:rPr>
              <a:t>Звуки сирен означают   сигнал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650" spc="-1" strike="noStrike">
                <a:solidFill>
                  <a:srgbClr val="ff0000"/>
                </a:solidFill>
                <a:latin typeface="Arial"/>
              </a:rPr>
              <a:t>                     </a:t>
            </a:r>
            <a:r>
              <a:rPr b="1" lang="ru-RU" sz="1650" spc="-1" strike="noStrike">
                <a:solidFill>
                  <a:srgbClr val="ff0000"/>
                </a:solidFill>
                <a:latin typeface="Arial"/>
              </a:rPr>
              <a:t>«ВНИМАНИЕ ВСЕМ!». </a:t>
            </a:r>
            <a:endParaRPr b="0" lang="ru-R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Arial"/>
              </a:rPr>
              <a:t>Действия населения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c00000"/>
                </a:solidFill>
                <a:latin typeface="Arial"/>
              </a:rPr>
              <a:t>Необходимо: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00000"/>
              </a:lnSpc>
              <a:buClr>
                <a:srgbClr val="16165d"/>
              </a:buClr>
              <a:buFont typeface="Wingdings" charset="2"/>
              <a:buChar char=""/>
            </a:pPr>
            <a:r>
              <a:rPr b="1" lang="ru-RU" sz="16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 </a:t>
            </a:r>
            <a:r>
              <a:rPr b="1" lang="ru-RU" sz="16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услышав сигнал, немедленно включить радио, телевизор на местном канале и прослушать сообщение о порядке действий;</a:t>
            </a:r>
            <a:endParaRPr b="0" lang="ru-RU" sz="165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00000"/>
              </a:lnSpc>
              <a:tabLst>
                <a:tab algn="l" pos="0"/>
              </a:tabLst>
            </a:pPr>
            <a:endParaRPr b="0" lang="ru-RU" sz="60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00000"/>
              </a:lnSpc>
              <a:buClr>
                <a:srgbClr val="16165d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1" lang="ru-RU" sz="16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полученную информацию по возможности передать соседям;</a:t>
            </a:r>
            <a:endParaRPr b="0" lang="ru-RU" sz="165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50000"/>
              </a:lnSpc>
              <a:buClr>
                <a:srgbClr val="16165d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1" lang="ru-RU" sz="16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соблюдать спокойствие и порядок;</a:t>
            </a:r>
            <a:endParaRPr b="0" lang="ru-RU" sz="165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50000"/>
              </a:lnSpc>
              <a:tabLst>
                <a:tab algn="l" pos="0"/>
              </a:tabLst>
            </a:pPr>
            <a:endParaRPr b="0" lang="ru-RU" sz="600" spc="-1" strike="noStrike">
              <a:solidFill>
                <a:srgbClr val="000000"/>
              </a:solidFill>
              <a:latin typeface="Arial"/>
            </a:endParaRPr>
          </a:p>
          <a:p>
            <a:pPr marL="266760" indent="-266760" algn="just">
              <a:lnSpc>
                <a:spcPct val="100000"/>
              </a:lnSpc>
              <a:buClr>
                <a:srgbClr val="16165d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1" lang="ru-RU" sz="165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действовать согласно полученной информации.</a:t>
            </a:r>
            <a:endParaRPr b="0" lang="ru-RU" sz="165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Picture 44" descr=""/>
          <p:cNvPicPr/>
          <p:nvPr/>
        </p:nvPicPr>
        <p:blipFill>
          <a:blip r:embed="rId2"/>
          <a:stretch/>
        </p:blipFill>
        <p:spPr>
          <a:xfrm>
            <a:off x="836640" y="3564000"/>
            <a:ext cx="517320" cy="1177560"/>
          </a:xfrm>
          <a:prstGeom prst="rect">
            <a:avLst/>
          </a:prstGeom>
          <a:ln w="9525">
            <a:noFill/>
          </a:ln>
        </p:spPr>
      </p:pic>
      <p:pic>
        <p:nvPicPr>
          <p:cNvPr id="45" name="Picture 45" descr="C:\Users\комп\Desktop\22.jpg"/>
          <p:cNvPicPr/>
          <p:nvPr/>
        </p:nvPicPr>
        <p:blipFill>
          <a:blip r:embed="rId3"/>
          <a:stretch/>
        </p:blipFill>
        <p:spPr>
          <a:xfrm>
            <a:off x="260640" y="5436000"/>
            <a:ext cx="934560" cy="860040"/>
          </a:xfrm>
          <a:prstGeom prst="rect">
            <a:avLst/>
          </a:prstGeom>
          <a:ln w="9525">
            <a:noFill/>
          </a:ln>
        </p:spPr>
      </p:pic>
      <p:sp>
        <p:nvSpPr>
          <p:cNvPr id="46" name="AutoShape 49"/>
          <p:cNvSpPr/>
          <p:nvPr/>
        </p:nvSpPr>
        <p:spPr>
          <a:xfrm>
            <a:off x="141120" y="-136440"/>
            <a:ext cx="298080" cy="298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1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pic>
        <p:nvPicPr>
          <p:cNvPr id="47" name="Picture 50" descr="C:\Users\комп\Desktop\936H4Nih.jpg"/>
          <p:cNvPicPr/>
          <p:nvPr/>
        </p:nvPicPr>
        <p:blipFill>
          <a:blip r:embed="rId4"/>
          <a:stretch/>
        </p:blipFill>
        <p:spPr>
          <a:xfrm>
            <a:off x="402120" y="1964520"/>
            <a:ext cx="1549080" cy="1101240"/>
          </a:xfrm>
          <a:prstGeom prst="rect">
            <a:avLst/>
          </a:prstGeom>
          <a:ln w="9525">
            <a:noFill/>
          </a:ln>
        </p:spPr>
      </p:pic>
      <p:pic>
        <p:nvPicPr>
          <p:cNvPr id="48" name="Picture 56" descr="https://avatars.mds.yandex.net/get-mpic/4544069/img_id2199794278944560766.jpeg/orig"/>
          <p:cNvPicPr/>
          <p:nvPr/>
        </p:nvPicPr>
        <p:blipFill>
          <a:blip r:embed="rId5"/>
          <a:stretch/>
        </p:blipFill>
        <p:spPr>
          <a:xfrm>
            <a:off x="5373360" y="3780000"/>
            <a:ext cx="910800" cy="839520"/>
          </a:xfrm>
          <a:prstGeom prst="rect">
            <a:avLst/>
          </a:prstGeom>
          <a:ln w="9525">
            <a:noFill/>
          </a:ln>
        </p:spPr>
      </p:pic>
      <p:pic>
        <p:nvPicPr>
          <p:cNvPr id="49" name="Picture 57" descr="C:\Users\комп\Desktop\lab16.jpg"/>
          <p:cNvPicPr/>
          <p:nvPr/>
        </p:nvPicPr>
        <p:blipFill>
          <a:blip r:embed="rId6"/>
          <a:stretch/>
        </p:blipFill>
        <p:spPr>
          <a:xfrm>
            <a:off x="5139360" y="6284880"/>
            <a:ext cx="1449000" cy="966600"/>
          </a:xfrm>
          <a:prstGeom prst="rect">
            <a:avLst/>
          </a:prstGeom>
          <a:ln w="9525">
            <a:noFill/>
          </a:ln>
        </p:spPr>
      </p:pic>
      <p:pic>
        <p:nvPicPr>
          <p:cNvPr id="50" name="Picture 58" descr="C:\Users\комп\Desktop\mkion_2.png"/>
          <p:cNvPicPr/>
          <p:nvPr/>
        </p:nvPicPr>
        <p:blipFill>
          <a:blip r:embed="rId7"/>
          <a:stretch/>
        </p:blipFill>
        <p:spPr>
          <a:xfrm>
            <a:off x="2853000" y="7740360"/>
            <a:ext cx="1441080" cy="872640"/>
          </a:xfrm>
          <a:prstGeom prst="rect">
            <a:avLst/>
          </a:prstGeom>
          <a:ln w="9525">
            <a:noFill/>
          </a:ln>
        </p:spPr>
      </p:pic>
      <p:sp>
        <p:nvSpPr>
          <p:cNvPr id="51" name="Прямоугольник 16"/>
          <p:cNvSpPr/>
          <p:nvPr/>
        </p:nvSpPr>
        <p:spPr>
          <a:xfrm>
            <a:off x="136440" y="91440"/>
            <a:ext cx="6611760" cy="8843760"/>
          </a:xfrm>
          <a:prstGeom prst="rect">
            <a:avLst/>
          </a:prstGeom>
          <a:noFill/>
          <a:ln w="127000">
            <a:solidFill>
              <a:srgbClr val="00cc99">
                <a:lumMod val="7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Num" idx="4"/>
          </p:nvPr>
        </p:nvSpPr>
        <p:spPr>
          <a:xfrm>
            <a:off x="491508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1440" rIns="91440" tIns="45720" bIns="4572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chemeClr val="dk1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4790B64-AD1C-4E59-9C1A-0B2A48CFDFAF}" type="slidenum">
              <a:rPr b="0" lang="ru-RU" sz="1400" spc="-1" strike="noStrike">
                <a:solidFill>
                  <a:schemeClr val="dk1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Прямоугольник 6"/>
          <p:cNvSpPr/>
          <p:nvPr/>
        </p:nvSpPr>
        <p:spPr>
          <a:xfrm>
            <a:off x="332640" y="395640"/>
            <a:ext cx="6048360" cy="2304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1" lang="ru-RU" sz="1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4" name="Прямоугольник 8"/>
          <p:cNvSpPr/>
          <p:nvPr/>
        </p:nvSpPr>
        <p:spPr>
          <a:xfrm>
            <a:off x="476640" y="395640"/>
            <a:ext cx="3816000" cy="1800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1" lang="ru-RU" sz="14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12 ЧС техногенн и ПОО">
  <a:themeElements>
    <a:clrScheme name="Тема 12 ЧС техногенн и ПОО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12 ЧС техногенн и ПОО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12 ЧС техногенн и ПОО</Template>
  <TotalTime>1167</TotalTime>
  <Application>LibreOffice/7.6.4.1$Windows_X86_64 LibreOffice_project/e19e193f88cd6c0525a17fb7a176ed8e6a3e2aa1</Application>
  <AppVersion>15.0000</AppVersion>
  <Words>93</Words>
  <Paragraphs>53</Paragraphs>
  <Company>Enter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2008-02-19T04:30:41Z</dcterms:created>
  <dc:creator>User</dc:creator>
  <dc:description/>
  <dc:language>ru-RU</dc:language>
  <cp:lastModifiedBy>Учебный класс</cp:lastModifiedBy>
  <dcterms:modified xsi:type="dcterms:W3CDTF">2022-12-01T05:29:37Z</dcterms:modified>
  <cp:revision>88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2</vt:i4>
  </property>
</Properties>
</file>