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6" r:id="rId3"/>
    <p:sldId id="261" r:id="rId4"/>
    <p:sldId id="308" r:id="rId5"/>
    <p:sldId id="278" r:id="rId6"/>
    <p:sldId id="276" r:id="rId7"/>
    <p:sldId id="260" r:id="rId8"/>
    <p:sldId id="311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EBB3"/>
    <a:srgbClr val="76B54B"/>
    <a:srgbClr val="89CC40"/>
    <a:srgbClr val="D8EAB0"/>
    <a:srgbClr val="C0E498"/>
    <a:srgbClr val="A2D767"/>
    <a:srgbClr val="000000"/>
    <a:srgbClr val="41641A"/>
    <a:srgbClr val="538022"/>
    <a:srgbClr val="5685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2945" autoAdjust="0"/>
  </p:normalViewPr>
  <p:slideViewPr>
    <p:cSldViewPr snapToGrid="0">
      <p:cViewPr varScale="1">
        <p:scale>
          <a:sx n="60" d="100"/>
          <a:sy n="60" d="100"/>
        </p:scale>
        <p:origin x="-10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58;&#1063;&#1045;&#1058;&#1067;%20&#1048;%20&#1042;&#1067;&#1041;&#1054;&#1056;&#1067;\&#1055;&#1056;&#1054;&#1060;&#1057;&#1054;&#1070;&#1047;&#1053;&#1054;&#1045;%20&#1057;&#1054;&#1041;&#1056;&#1040;&#1053;&#1048;&#1045;%202024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58;&#1063;&#1045;&#1058;&#1067;%20&#1048;%20&#1042;&#1067;&#1041;&#1054;&#1056;&#1067;\&#1055;&#1056;&#1054;&#1060;&#1057;&#1054;&#1070;&#1047;&#1053;&#1054;&#1045;%20&#1057;&#1054;&#1041;&#1056;&#1040;&#1053;&#1048;&#1045;%202024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Взносы</c:v>
                </c:pt>
              </c:strCache>
            </c:strRef>
          </c:tx>
          <c:explosion val="5"/>
          <c:dPt>
            <c:idx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67-4E8A-A6B0-B696EDE1CDFF}"/>
              </c:ext>
            </c:extLst>
          </c:dPt>
          <c:dPt>
            <c:idx val="1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67-4E8A-A6B0-B696EDE1CDFF}"/>
              </c:ext>
            </c:extLst>
          </c:dPt>
          <c:dPt>
            <c:idx val="2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67-4E8A-A6B0-B696EDE1CDFF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ТМО</c:v>
                </c:pt>
                <c:pt idx="1">
                  <c:v>ТюмГО</c:v>
                </c:pt>
                <c:pt idx="2">
                  <c:v>ППО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67-4E8A-A6B0-B696EDE1CDFF}"/>
            </c:ext>
          </c:extLst>
        </c:ser>
        <c:dLbls>
          <c:showPercent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0624082070581743E-2"/>
          <c:y val="0.18164964197985101"/>
          <c:w val="0.83080503507370396"/>
          <c:h val="0.81801546620937682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-0.14121850084980261"/>
                  <c:y val="9.885399213914872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2</a:t>
                    </a:r>
                    <a:r>
                      <a:rPr lang="ru-RU" dirty="0"/>
                      <a:t>019 ГОД; </a:t>
                    </a:r>
                  </a:p>
                  <a:p>
                    <a:r>
                      <a:rPr lang="ru-RU" dirty="0"/>
                      <a:t>140 </a:t>
                    </a:r>
                    <a:r>
                      <a:rPr lang="ru-RU" dirty="0" smtClean="0"/>
                      <a:t>000р.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12496257911813083"/>
                  <c:y val="-8.529451496747333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2</a:t>
                    </a:r>
                    <a:r>
                      <a:rPr lang="ru-RU" dirty="0"/>
                      <a:t>020 ГОД;</a:t>
                    </a:r>
                  </a:p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190 000р.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4.2539357535390197E-2"/>
                  <c:y val="-0.2719611361361305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2</a:t>
                    </a:r>
                    <a:r>
                      <a:rPr lang="ru-RU"/>
                      <a:t>021 ГОД; 256.000р.</a:t>
                    </a: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b="1"/>
                      <a:t>2</a:t>
                    </a:r>
                    <a:r>
                      <a:rPr lang="ru-RU"/>
                      <a:t>022 ГОД;  154.000р. </a:t>
                    </a:r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b="1"/>
                      <a:t>2</a:t>
                    </a:r>
                    <a:r>
                      <a:rPr lang="ru-RU"/>
                      <a:t>023 ГОД; 196.000р.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140</c:v>
                </c:pt>
                <c:pt idx="1">
                  <c:v>190</c:v>
                </c:pt>
                <c:pt idx="2" formatCode="#,##0.00&quot;р.&quot;">
                  <c:v>256</c:v>
                </c:pt>
                <c:pt idx="3" formatCode="_-* #,##0.00[$р.-419]_-;\-* #,##0.00[$р.-419]_-;_-* &quot;-&quot;??[$р.-419]_-;_-@_-">
                  <c:v>154</c:v>
                </c:pt>
                <c:pt idx="4" formatCode="#,##0.00&quot;р.&quot;">
                  <c:v>196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endParaRPr lang="ru-RU" sz="1790" b="0" i="1" baseline="0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1790" b="0" i="1" baseline="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b="0" i="1" baseline="0" dirty="0" smtClean="0">
                <a:solidFill>
                  <a:srgbClr val="C00000"/>
                </a:solidFill>
                <a:latin typeface="Arial Black" pitchFamily="34" charset="0"/>
              </a:rPr>
              <a:t>С </a:t>
            </a:r>
            <a:r>
              <a:rPr lang="ru-RU" sz="2000" b="0" i="1" baseline="0" dirty="0">
                <a:solidFill>
                  <a:srgbClr val="C00000"/>
                </a:solidFill>
                <a:latin typeface="Arial Black" pitchFamily="34" charset="0"/>
              </a:rPr>
              <a:t>2019-2023 ГОД</a:t>
            </a:r>
          </a:p>
        </c:rich>
      </c:tx>
      <c:layout/>
      <c:spPr>
        <a:scene3d>
          <a:camera prst="orthographicFront"/>
          <a:lightRig rig="threePt" dir="t"/>
        </a:scene3d>
        <a:sp3d/>
      </c:spPr>
    </c:title>
    <c:view3D>
      <c:rAngAx val="1"/>
    </c:view3D>
    <c:sideWall>
      <c:spPr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c:spPr>
    </c:sideWall>
    <c:backWall>
      <c:spPr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76</a:t>
                    </a:r>
                    <a:r>
                      <a:rPr lang="ru-RU" baseline="0" smtClean="0"/>
                      <a:t> 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56</c:v>
                </c:pt>
                <c:pt idx="1">
                  <c:v>80</c:v>
                </c:pt>
                <c:pt idx="2">
                  <c:v>92</c:v>
                </c:pt>
                <c:pt idx="3">
                  <c:v>94</c:v>
                </c:pt>
                <c:pt idx="4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box"/>
        <c:axId val="116104192"/>
        <c:axId val="116736768"/>
        <c:axId val="0"/>
      </c:bar3DChart>
      <c:catAx>
        <c:axId val="11610419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ru-RU"/>
          </a:p>
        </c:txPr>
        <c:crossAx val="116736768"/>
        <c:crosses val="autoZero"/>
        <c:auto val="1"/>
        <c:lblAlgn val="ctr"/>
        <c:lblOffset val="100"/>
      </c:catAx>
      <c:valAx>
        <c:axId val="11673676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6104192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BB3A4-ED00-482C-808C-A04177D894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290BA-BC9F-41B5-989A-D2D8697EA586}">
      <dgm:prSet custT="1"/>
      <dgm:spPr>
        <a:solidFill>
          <a:srgbClr val="62983E"/>
        </a:solidFill>
      </dgm:spPr>
      <dgm:t>
        <a:bodyPr/>
        <a:lstStyle/>
        <a:p>
          <a:pPr rtl="0"/>
          <a:r>
            <a:rPr lang="ru-RU" sz="1800" dirty="0" smtClean="0"/>
            <a:t>Все финансовые расходы контролирует Президиум городской организации Профсоюза</a:t>
          </a:r>
          <a:endParaRPr lang="ru-RU" sz="1800" dirty="0"/>
        </a:p>
      </dgm:t>
    </dgm:pt>
    <dgm:pt modelId="{B0073A84-4D9E-4A17-9128-80FD2B3743E6}" type="parTrans" cxnId="{B475BEDB-6A94-4414-A347-0E046D4E8752}">
      <dgm:prSet/>
      <dgm:spPr/>
      <dgm:t>
        <a:bodyPr/>
        <a:lstStyle/>
        <a:p>
          <a:endParaRPr lang="ru-RU" sz="2000"/>
        </a:p>
      </dgm:t>
    </dgm:pt>
    <dgm:pt modelId="{5AD5D18A-7E50-41F6-82AB-C2C29C55625D}" type="sibTrans" cxnId="{B475BEDB-6A94-4414-A347-0E046D4E8752}">
      <dgm:prSet/>
      <dgm:spPr/>
      <dgm:t>
        <a:bodyPr/>
        <a:lstStyle/>
        <a:p>
          <a:endParaRPr lang="ru-RU" sz="2000"/>
        </a:p>
      </dgm:t>
    </dgm:pt>
    <dgm:pt modelId="{7E7955D8-F1D0-4AD1-B80C-C9DF373D07C2}">
      <dgm:prSet custT="1"/>
      <dgm:spPr>
        <a:solidFill>
          <a:srgbClr val="62983E"/>
        </a:solidFill>
      </dgm:spPr>
      <dgm:t>
        <a:bodyPr/>
        <a:lstStyle/>
        <a:p>
          <a:pPr rtl="0"/>
          <a:r>
            <a:rPr lang="ru-RU" sz="1800" dirty="0" smtClean="0"/>
            <a:t>Смета доходов и расходов утверждается Горкомом Профсоюза</a:t>
          </a:r>
          <a:endParaRPr lang="ru-RU" sz="1800" dirty="0"/>
        </a:p>
      </dgm:t>
    </dgm:pt>
    <dgm:pt modelId="{80B279E1-30A8-4E1D-9A51-B1A42A6C7A28}" type="parTrans" cxnId="{3EB87BEF-1CEC-4182-AF2E-0FD90CDE0DBE}">
      <dgm:prSet/>
      <dgm:spPr/>
      <dgm:t>
        <a:bodyPr/>
        <a:lstStyle/>
        <a:p>
          <a:endParaRPr lang="ru-RU" sz="2000"/>
        </a:p>
      </dgm:t>
    </dgm:pt>
    <dgm:pt modelId="{81B1F6F3-F9FF-4C91-A322-A94D1134D76F}" type="sibTrans" cxnId="{3EB87BEF-1CEC-4182-AF2E-0FD90CDE0DBE}">
      <dgm:prSet/>
      <dgm:spPr/>
      <dgm:t>
        <a:bodyPr/>
        <a:lstStyle/>
        <a:p>
          <a:endParaRPr lang="ru-RU" sz="2000"/>
        </a:p>
      </dgm:t>
    </dgm:pt>
    <dgm:pt modelId="{3FC0DD35-6CCF-4798-9A18-F22BE3F7E519}" type="pres">
      <dgm:prSet presAssocID="{005BB3A4-ED00-482C-808C-A04177D894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CAF075-A081-4EFC-B3DC-58B79D69590A}" type="pres">
      <dgm:prSet presAssocID="{6BB290BA-BC9F-41B5-989A-D2D8697EA586}" presName="hierRoot1" presStyleCnt="0">
        <dgm:presLayoutVars>
          <dgm:hierBranch val="init"/>
        </dgm:presLayoutVars>
      </dgm:prSet>
      <dgm:spPr/>
    </dgm:pt>
    <dgm:pt modelId="{1B2B758A-E7CB-412E-BDE6-3875C55126D3}" type="pres">
      <dgm:prSet presAssocID="{6BB290BA-BC9F-41B5-989A-D2D8697EA586}" presName="rootComposite1" presStyleCnt="0"/>
      <dgm:spPr/>
    </dgm:pt>
    <dgm:pt modelId="{3ABD2AD2-FF1C-4078-BA6D-1EE43E80B815}" type="pres">
      <dgm:prSet presAssocID="{6BB290BA-BC9F-41B5-989A-D2D8697EA586}" presName="rootText1" presStyleLbl="node0" presStyleIdx="0" presStyleCnt="2" custScaleX="483411" custScaleY="234252" custLinFactX="200000" custLinFactY="191694" custLinFactNeighborX="259324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95B0BD-ABCC-4B31-9A61-F503261F93B4}" type="pres">
      <dgm:prSet presAssocID="{6BB290BA-BC9F-41B5-989A-D2D8697EA5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0714743-AF67-42E7-A014-5B2CEA221C1C}" type="pres">
      <dgm:prSet presAssocID="{6BB290BA-BC9F-41B5-989A-D2D8697EA586}" presName="hierChild2" presStyleCnt="0"/>
      <dgm:spPr/>
    </dgm:pt>
    <dgm:pt modelId="{C6AB1F3B-C947-446D-ADB0-25100468D7EE}" type="pres">
      <dgm:prSet presAssocID="{6BB290BA-BC9F-41B5-989A-D2D8697EA586}" presName="hierChild3" presStyleCnt="0"/>
      <dgm:spPr/>
    </dgm:pt>
    <dgm:pt modelId="{3CD9FB4C-241D-4FB5-B723-38A2DF06B695}" type="pres">
      <dgm:prSet presAssocID="{7E7955D8-F1D0-4AD1-B80C-C9DF373D07C2}" presName="hierRoot1" presStyleCnt="0">
        <dgm:presLayoutVars>
          <dgm:hierBranch val="init"/>
        </dgm:presLayoutVars>
      </dgm:prSet>
      <dgm:spPr/>
    </dgm:pt>
    <dgm:pt modelId="{69FE8E01-3728-4575-8536-75883E0ABBCE}" type="pres">
      <dgm:prSet presAssocID="{7E7955D8-F1D0-4AD1-B80C-C9DF373D07C2}" presName="rootComposite1" presStyleCnt="0"/>
      <dgm:spPr/>
    </dgm:pt>
    <dgm:pt modelId="{A6ABDA36-66F8-4584-8759-852A59A99879}" type="pres">
      <dgm:prSet presAssocID="{7E7955D8-F1D0-4AD1-B80C-C9DF373D07C2}" presName="rootText1" presStyleLbl="node0" presStyleIdx="1" presStyleCnt="2" custScaleX="439084" custScaleY="234397" custLinFactX="-205764" custLinFactNeighborX="-300000" custLinFactNeighborY="-5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51F90-B86B-4E1D-BD02-618120EE72E4}" type="pres">
      <dgm:prSet presAssocID="{7E7955D8-F1D0-4AD1-B80C-C9DF373D07C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B21636-A781-4BAE-B369-F09EF6D2AFFA}" type="pres">
      <dgm:prSet presAssocID="{7E7955D8-F1D0-4AD1-B80C-C9DF373D07C2}" presName="hierChild2" presStyleCnt="0"/>
      <dgm:spPr/>
    </dgm:pt>
    <dgm:pt modelId="{B1195DB3-B031-4999-A5ED-967ACF14A6F6}" type="pres">
      <dgm:prSet presAssocID="{7E7955D8-F1D0-4AD1-B80C-C9DF373D07C2}" presName="hierChild3" presStyleCnt="0"/>
      <dgm:spPr/>
    </dgm:pt>
  </dgm:ptLst>
  <dgm:cxnLst>
    <dgm:cxn modelId="{099F5C92-78B0-4D64-B870-710013E447FF}" type="presOf" srcId="{7E7955D8-F1D0-4AD1-B80C-C9DF373D07C2}" destId="{FAD51F90-B86B-4E1D-BD02-618120EE72E4}" srcOrd="1" destOrd="0" presId="urn:microsoft.com/office/officeart/2005/8/layout/orgChart1"/>
    <dgm:cxn modelId="{3EB87BEF-1CEC-4182-AF2E-0FD90CDE0DBE}" srcId="{005BB3A4-ED00-482C-808C-A04177D89469}" destId="{7E7955D8-F1D0-4AD1-B80C-C9DF373D07C2}" srcOrd="1" destOrd="0" parTransId="{80B279E1-30A8-4E1D-9A51-B1A42A6C7A28}" sibTransId="{81B1F6F3-F9FF-4C91-A322-A94D1134D76F}"/>
    <dgm:cxn modelId="{A1F3CE64-3F2C-4720-BD3E-F2B00DEB569B}" type="presOf" srcId="{7E7955D8-F1D0-4AD1-B80C-C9DF373D07C2}" destId="{A6ABDA36-66F8-4584-8759-852A59A99879}" srcOrd="0" destOrd="0" presId="urn:microsoft.com/office/officeart/2005/8/layout/orgChart1"/>
    <dgm:cxn modelId="{146007EF-8C44-4B00-B66F-986814EFBA8B}" type="presOf" srcId="{6BB290BA-BC9F-41B5-989A-D2D8697EA586}" destId="{3ABD2AD2-FF1C-4078-BA6D-1EE43E80B815}" srcOrd="0" destOrd="0" presId="urn:microsoft.com/office/officeart/2005/8/layout/orgChart1"/>
    <dgm:cxn modelId="{B475BEDB-6A94-4414-A347-0E046D4E8752}" srcId="{005BB3A4-ED00-482C-808C-A04177D89469}" destId="{6BB290BA-BC9F-41B5-989A-D2D8697EA586}" srcOrd="0" destOrd="0" parTransId="{B0073A84-4D9E-4A17-9128-80FD2B3743E6}" sibTransId="{5AD5D18A-7E50-41F6-82AB-C2C29C55625D}"/>
    <dgm:cxn modelId="{A30CE2D1-4D88-4D0D-B2FE-6CE0840345D6}" type="presOf" srcId="{005BB3A4-ED00-482C-808C-A04177D89469}" destId="{3FC0DD35-6CCF-4798-9A18-F22BE3F7E519}" srcOrd="0" destOrd="0" presId="urn:microsoft.com/office/officeart/2005/8/layout/orgChart1"/>
    <dgm:cxn modelId="{EC83F861-D9D0-4114-96D5-30CE3FFD7473}" type="presOf" srcId="{6BB290BA-BC9F-41B5-989A-D2D8697EA586}" destId="{FC95B0BD-ABCC-4B31-9A61-F503261F93B4}" srcOrd="1" destOrd="0" presId="urn:microsoft.com/office/officeart/2005/8/layout/orgChart1"/>
    <dgm:cxn modelId="{C1116F91-1AB4-4E7A-81EE-917D06BA3F81}" type="presParOf" srcId="{3FC0DD35-6CCF-4798-9A18-F22BE3F7E519}" destId="{C8CAF075-A081-4EFC-B3DC-58B79D69590A}" srcOrd="0" destOrd="0" presId="urn:microsoft.com/office/officeart/2005/8/layout/orgChart1"/>
    <dgm:cxn modelId="{40D7EF5A-9908-4F02-B066-D656DD7A2B33}" type="presParOf" srcId="{C8CAF075-A081-4EFC-B3DC-58B79D69590A}" destId="{1B2B758A-E7CB-412E-BDE6-3875C55126D3}" srcOrd="0" destOrd="0" presId="urn:microsoft.com/office/officeart/2005/8/layout/orgChart1"/>
    <dgm:cxn modelId="{F4259D11-9BB5-4884-A688-BCC5ECF58293}" type="presParOf" srcId="{1B2B758A-E7CB-412E-BDE6-3875C55126D3}" destId="{3ABD2AD2-FF1C-4078-BA6D-1EE43E80B815}" srcOrd="0" destOrd="0" presId="urn:microsoft.com/office/officeart/2005/8/layout/orgChart1"/>
    <dgm:cxn modelId="{69776116-C3EE-4C84-8A5A-4CBD21B6AD26}" type="presParOf" srcId="{1B2B758A-E7CB-412E-BDE6-3875C55126D3}" destId="{FC95B0BD-ABCC-4B31-9A61-F503261F93B4}" srcOrd="1" destOrd="0" presId="urn:microsoft.com/office/officeart/2005/8/layout/orgChart1"/>
    <dgm:cxn modelId="{A7135F83-4094-472C-9233-D65FB5D02886}" type="presParOf" srcId="{C8CAF075-A081-4EFC-B3DC-58B79D69590A}" destId="{30714743-AF67-42E7-A014-5B2CEA221C1C}" srcOrd="1" destOrd="0" presId="urn:microsoft.com/office/officeart/2005/8/layout/orgChart1"/>
    <dgm:cxn modelId="{41E5DB5E-C3C9-482B-B4FB-D0693A646587}" type="presParOf" srcId="{C8CAF075-A081-4EFC-B3DC-58B79D69590A}" destId="{C6AB1F3B-C947-446D-ADB0-25100468D7EE}" srcOrd="2" destOrd="0" presId="urn:microsoft.com/office/officeart/2005/8/layout/orgChart1"/>
    <dgm:cxn modelId="{B287FBB2-3D87-4643-9A44-99D1E39F9B9D}" type="presParOf" srcId="{3FC0DD35-6CCF-4798-9A18-F22BE3F7E519}" destId="{3CD9FB4C-241D-4FB5-B723-38A2DF06B695}" srcOrd="1" destOrd="0" presId="urn:microsoft.com/office/officeart/2005/8/layout/orgChart1"/>
    <dgm:cxn modelId="{C00B01A1-B622-4439-A850-A77ED9D0B1C7}" type="presParOf" srcId="{3CD9FB4C-241D-4FB5-B723-38A2DF06B695}" destId="{69FE8E01-3728-4575-8536-75883E0ABBCE}" srcOrd="0" destOrd="0" presId="urn:microsoft.com/office/officeart/2005/8/layout/orgChart1"/>
    <dgm:cxn modelId="{B504491F-A820-4CE2-8359-77549C124E72}" type="presParOf" srcId="{69FE8E01-3728-4575-8536-75883E0ABBCE}" destId="{A6ABDA36-66F8-4584-8759-852A59A99879}" srcOrd="0" destOrd="0" presId="urn:microsoft.com/office/officeart/2005/8/layout/orgChart1"/>
    <dgm:cxn modelId="{1385BEAE-65B3-4C27-9B72-7FFC6B328FCA}" type="presParOf" srcId="{69FE8E01-3728-4575-8536-75883E0ABBCE}" destId="{FAD51F90-B86B-4E1D-BD02-618120EE72E4}" srcOrd="1" destOrd="0" presId="urn:microsoft.com/office/officeart/2005/8/layout/orgChart1"/>
    <dgm:cxn modelId="{0BE630F6-0B1E-43DB-BD6A-8E1F01FEA14E}" type="presParOf" srcId="{3CD9FB4C-241D-4FB5-B723-38A2DF06B695}" destId="{4BB21636-A781-4BAE-B369-F09EF6D2AFFA}" srcOrd="1" destOrd="0" presId="urn:microsoft.com/office/officeart/2005/8/layout/orgChart1"/>
    <dgm:cxn modelId="{0F9B11A0-C825-4D16-AB20-4A85EC6B2F49}" type="presParOf" srcId="{3CD9FB4C-241D-4FB5-B723-38A2DF06B695}" destId="{B1195DB3-B031-4999-A5ED-967ACF14A6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BB3A4-ED00-482C-808C-A04177D894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955D8-F1D0-4AD1-B80C-C9DF373D07C2}">
      <dgm:prSet custT="1"/>
      <dgm:spPr>
        <a:solidFill>
          <a:srgbClr val="62983E"/>
        </a:solidFill>
      </dgm:spPr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За отчетный период </a:t>
          </a:r>
        </a:p>
        <a:p>
          <a:pPr rtl="0"/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 1 января 2019г. по 31 декабря 2023г.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</a:p>
        <a:p>
          <a:pPr rtl="0"/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отчисления членских взносов составил  </a:t>
          </a:r>
        </a:p>
        <a:p>
          <a:pPr rtl="0"/>
          <a:r>
            <a:rPr kumimoji="0" lang="ru-RU" sz="1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865 тысяч 776 </a:t>
          </a:r>
          <a:r>
            <a:rPr kumimoji="0" lang="ru-RU" sz="1800" b="1" i="1" u="sng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руб</a:t>
          </a:r>
          <a:endParaRPr lang="ru-RU" sz="1800" dirty="0"/>
        </a:p>
      </dgm:t>
    </dgm:pt>
    <dgm:pt modelId="{80B279E1-30A8-4E1D-9A51-B1A42A6C7A28}" type="parTrans" cxnId="{3EB87BEF-1CEC-4182-AF2E-0FD90CDE0DBE}">
      <dgm:prSet/>
      <dgm:spPr/>
      <dgm:t>
        <a:bodyPr/>
        <a:lstStyle/>
        <a:p>
          <a:endParaRPr lang="ru-RU" sz="2000"/>
        </a:p>
      </dgm:t>
    </dgm:pt>
    <dgm:pt modelId="{81B1F6F3-F9FF-4C91-A322-A94D1134D76F}" type="sibTrans" cxnId="{3EB87BEF-1CEC-4182-AF2E-0FD90CDE0DBE}">
      <dgm:prSet/>
      <dgm:spPr/>
      <dgm:t>
        <a:bodyPr/>
        <a:lstStyle/>
        <a:p>
          <a:endParaRPr lang="ru-RU" sz="2000"/>
        </a:p>
      </dgm:t>
    </dgm:pt>
    <dgm:pt modelId="{3FC0DD35-6CCF-4798-9A18-F22BE3F7E519}" type="pres">
      <dgm:prSet presAssocID="{005BB3A4-ED00-482C-808C-A04177D894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D9FB4C-241D-4FB5-B723-38A2DF06B695}" type="pres">
      <dgm:prSet presAssocID="{7E7955D8-F1D0-4AD1-B80C-C9DF373D07C2}" presName="hierRoot1" presStyleCnt="0">
        <dgm:presLayoutVars>
          <dgm:hierBranch val="init"/>
        </dgm:presLayoutVars>
      </dgm:prSet>
      <dgm:spPr/>
    </dgm:pt>
    <dgm:pt modelId="{69FE8E01-3728-4575-8536-75883E0ABBCE}" type="pres">
      <dgm:prSet presAssocID="{7E7955D8-F1D0-4AD1-B80C-C9DF373D07C2}" presName="rootComposite1" presStyleCnt="0"/>
      <dgm:spPr/>
    </dgm:pt>
    <dgm:pt modelId="{A6ABDA36-66F8-4584-8759-852A59A99879}" type="pres">
      <dgm:prSet presAssocID="{7E7955D8-F1D0-4AD1-B80C-C9DF373D07C2}" presName="rootText1" presStyleLbl="node0" presStyleIdx="0" presStyleCnt="1" custScaleX="432212" custScaleY="451945" custLinFactX="-205764" custLinFactNeighborX="-300000" custLinFactNeighborY="-5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51F90-B86B-4E1D-BD02-618120EE72E4}" type="pres">
      <dgm:prSet presAssocID="{7E7955D8-F1D0-4AD1-B80C-C9DF373D07C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B21636-A781-4BAE-B369-F09EF6D2AFFA}" type="pres">
      <dgm:prSet presAssocID="{7E7955D8-F1D0-4AD1-B80C-C9DF373D07C2}" presName="hierChild2" presStyleCnt="0"/>
      <dgm:spPr/>
    </dgm:pt>
    <dgm:pt modelId="{B1195DB3-B031-4999-A5ED-967ACF14A6F6}" type="pres">
      <dgm:prSet presAssocID="{7E7955D8-F1D0-4AD1-B80C-C9DF373D07C2}" presName="hierChild3" presStyleCnt="0"/>
      <dgm:spPr/>
    </dgm:pt>
  </dgm:ptLst>
  <dgm:cxnLst>
    <dgm:cxn modelId="{79B492DB-8AF3-4E0D-9E70-874559918482}" type="presOf" srcId="{005BB3A4-ED00-482C-808C-A04177D89469}" destId="{3FC0DD35-6CCF-4798-9A18-F22BE3F7E519}" srcOrd="0" destOrd="0" presId="urn:microsoft.com/office/officeart/2005/8/layout/orgChart1"/>
    <dgm:cxn modelId="{3EB87BEF-1CEC-4182-AF2E-0FD90CDE0DBE}" srcId="{005BB3A4-ED00-482C-808C-A04177D89469}" destId="{7E7955D8-F1D0-4AD1-B80C-C9DF373D07C2}" srcOrd="0" destOrd="0" parTransId="{80B279E1-30A8-4E1D-9A51-B1A42A6C7A28}" sibTransId="{81B1F6F3-F9FF-4C91-A322-A94D1134D76F}"/>
    <dgm:cxn modelId="{09910FBE-AF19-447D-941C-138B6A694CA3}" type="presOf" srcId="{7E7955D8-F1D0-4AD1-B80C-C9DF373D07C2}" destId="{FAD51F90-B86B-4E1D-BD02-618120EE72E4}" srcOrd="1" destOrd="0" presId="urn:microsoft.com/office/officeart/2005/8/layout/orgChart1"/>
    <dgm:cxn modelId="{B65D98B4-F004-413D-99DD-D3F8D9E07620}" type="presOf" srcId="{7E7955D8-F1D0-4AD1-B80C-C9DF373D07C2}" destId="{A6ABDA36-66F8-4584-8759-852A59A99879}" srcOrd="0" destOrd="0" presId="urn:microsoft.com/office/officeart/2005/8/layout/orgChart1"/>
    <dgm:cxn modelId="{9F2372E5-6377-48B6-AA17-40D0CDAA0338}" type="presParOf" srcId="{3FC0DD35-6CCF-4798-9A18-F22BE3F7E519}" destId="{3CD9FB4C-241D-4FB5-B723-38A2DF06B695}" srcOrd="0" destOrd="0" presId="urn:microsoft.com/office/officeart/2005/8/layout/orgChart1"/>
    <dgm:cxn modelId="{BEAF8E1A-E332-4693-AE76-A51C8C680516}" type="presParOf" srcId="{3CD9FB4C-241D-4FB5-B723-38A2DF06B695}" destId="{69FE8E01-3728-4575-8536-75883E0ABBCE}" srcOrd="0" destOrd="0" presId="urn:microsoft.com/office/officeart/2005/8/layout/orgChart1"/>
    <dgm:cxn modelId="{4394DC98-5B47-4850-8099-B1061D66667A}" type="presParOf" srcId="{69FE8E01-3728-4575-8536-75883E0ABBCE}" destId="{A6ABDA36-66F8-4584-8759-852A59A99879}" srcOrd="0" destOrd="0" presId="urn:microsoft.com/office/officeart/2005/8/layout/orgChart1"/>
    <dgm:cxn modelId="{5BE44220-3784-4BAC-BF6B-945F258C1CAB}" type="presParOf" srcId="{69FE8E01-3728-4575-8536-75883E0ABBCE}" destId="{FAD51F90-B86B-4E1D-BD02-618120EE72E4}" srcOrd="1" destOrd="0" presId="urn:microsoft.com/office/officeart/2005/8/layout/orgChart1"/>
    <dgm:cxn modelId="{8C4415CB-C3A0-4203-8479-7B67786F03E2}" type="presParOf" srcId="{3CD9FB4C-241D-4FB5-B723-38A2DF06B695}" destId="{4BB21636-A781-4BAE-B369-F09EF6D2AFFA}" srcOrd="1" destOrd="0" presId="urn:microsoft.com/office/officeart/2005/8/layout/orgChart1"/>
    <dgm:cxn modelId="{3326096B-2262-435C-BE24-5B520D36AC14}" type="presParOf" srcId="{3CD9FB4C-241D-4FB5-B723-38A2DF06B695}" destId="{B1195DB3-B031-4999-A5ED-967ACF14A6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BD2AD2-FF1C-4078-BA6D-1EE43E80B815}">
      <dsp:nvSpPr>
        <dsp:cNvPr id="0" name=""/>
        <dsp:cNvSpPr/>
      </dsp:nvSpPr>
      <dsp:spPr>
        <a:xfrm>
          <a:off x="3938442" y="1847"/>
          <a:ext cx="3896486" cy="944082"/>
        </a:xfrm>
        <a:prstGeom prst="rect">
          <a:avLst/>
        </a:prstGeom>
        <a:solidFill>
          <a:srgbClr val="6298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 финансовые расходы контролирует Президиум городской организации Профсоюза</a:t>
          </a:r>
          <a:endParaRPr lang="ru-RU" sz="1800" kern="1200" dirty="0"/>
        </a:p>
      </dsp:txBody>
      <dsp:txXfrm>
        <a:off x="3938442" y="1847"/>
        <a:ext cx="3896486" cy="944082"/>
      </dsp:txXfrm>
    </dsp:sp>
    <dsp:sp modelId="{A6ABDA36-66F8-4584-8759-852A59A99879}">
      <dsp:nvSpPr>
        <dsp:cNvPr id="0" name=""/>
        <dsp:cNvSpPr/>
      </dsp:nvSpPr>
      <dsp:spPr>
        <a:xfrm>
          <a:off x="225201" y="0"/>
          <a:ext cx="3539192" cy="944666"/>
        </a:xfrm>
        <a:prstGeom prst="rect">
          <a:avLst/>
        </a:prstGeom>
        <a:solidFill>
          <a:srgbClr val="6298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Смета доходов и расходов утверждается Горкомом Профсоюза</a:t>
          </a:r>
          <a:endParaRPr lang="ru-RU" sz="1800" kern="1200" dirty="0"/>
        </a:p>
      </dsp:txBody>
      <dsp:txXfrm>
        <a:off x="225201" y="0"/>
        <a:ext cx="3539192" cy="9446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ABDA36-66F8-4584-8759-852A59A99879}">
      <dsp:nvSpPr>
        <dsp:cNvPr id="0" name=""/>
        <dsp:cNvSpPr/>
      </dsp:nvSpPr>
      <dsp:spPr>
        <a:xfrm>
          <a:off x="0" y="0"/>
          <a:ext cx="3467743" cy="1813033"/>
        </a:xfrm>
        <a:prstGeom prst="rect">
          <a:avLst/>
        </a:prstGeom>
        <a:solidFill>
          <a:srgbClr val="6298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За отчетный период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 1 января 2019г. по 31 декабря 2023г.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отчисления членских взносов составил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1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865 тысяч 776 </a:t>
          </a:r>
          <a:r>
            <a:rPr kumimoji="0" lang="ru-RU" sz="1800" b="1" i="1" u="sng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руб</a:t>
          </a:r>
          <a:endParaRPr lang="ru-RU" sz="1800" kern="1200" dirty="0"/>
        </a:p>
      </dsp:txBody>
      <dsp:txXfrm>
        <a:off x="0" y="0"/>
        <a:ext cx="3467743" cy="1813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41E43-17B2-42FF-9011-ECF152E6666A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226E-B838-430A-ABC7-67145233E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934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4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96011-4DE7-47FD-8E6F-C82C31DD392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4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4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4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D12F5-73E2-42A5-B382-D79C42DC3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933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D12F5-73E2-42A5-B382-D79C42DC3C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94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D12F5-73E2-42A5-B382-D79C42DC3C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3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D12F5-73E2-42A5-B382-D79C42DC3C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556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D12F5-73E2-42A5-B382-D79C42DC3C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68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D12F5-73E2-42A5-B382-D79C42DC3C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50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chart" Target="../charts/chart2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6289" y="788275"/>
            <a:ext cx="7062952" cy="2109771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Финансовый ОТЧЁТ КРК </a:t>
            </a:r>
            <a:b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ПЕРВИЧНОЙ ПРОФСОЮЗНОЙ ОРГАНИЗАЦИИ </a:t>
            </a:r>
            <a:b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 Д/С № 39</a:t>
            </a:r>
            <a:b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2019 – 2024 ГОДА</a:t>
            </a:r>
            <a:b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3200" b="1" dirty="0">
              <a:solidFill>
                <a:srgbClr val="92D050"/>
              </a:solidFill>
              <a:effectLst>
                <a:glow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8175" y="293699"/>
            <a:ext cx="7886700" cy="49984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Профсоюзный бюджет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8841F472-29C0-4F5C-A45A-724DAD2CB46D}"/>
              </a:ext>
            </a:extLst>
          </p:cNvPr>
          <p:cNvSpPr txBox="1">
            <a:spLocks/>
          </p:cNvSpPr>
          <p:nvPr/>
        </p:nvSpPr>
        <p:spPr>
          <a:xfrm>
            <a:off x="943324" y="3582255"/>
            <a:ext cx="4305068" cy="47288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all">
                <a:solidFill>
                  <a:srgbClr val="146629"/>
                </a:solidFill>
                <a:latin typeface="Bahnschrift SemiBold" panose="020B0502040204020203" pitchFamily="34" charset="0"/>
                <a:ea typeface="+mn-ea"/>
                <a:cs typeface="+mn-cs"/>
              </a:rPr>
              <a:t>ДОХОДЫ</a:t>
            </a:r>
            <a:endParaRPr lang="ru-RU" sz="2400" b="1" cap="all" dirty="0">
              <a:solidFill>
                <a:srgbClr val="146629"/>
              </a:solidFill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="" xmlns:a16="http://schemas.microsoft.com/office/drawing/2014/main" id="{4F8A9C01-EC29-4758-8517-D821B6ADA006}"/>
              </a:ext>
            </a:extLst>
          </p:cNvPr>
          <p:cNvGraphicFramePr/>
          <p:nvPr>
            <p:extLst/>
          </p:nvPr>
        </p:nvGraphicFramePr>
        <p:xfrm>
          <a:off x="809858" y="1134947"/>
          <a:ext cx="4572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AF05AC-E29C-4320-9576-A2C4CC45AE5D}"/>
              </a:ext>
            </a:extLst>
          </p:cNvPr>
          <p:cNvSpPr txBox="1"/>
          <p:nvPr/>
        </p:nvSpPr>
        <p:spPr>
          <a:xfrm>
            <a:off x="2821205" y="2827213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294651"/>
                </a:solidFill>
                <a:latin typeface="Bahnschrift Light Condensed" panose="020B0502040204020203" pitchFamily="34" charset="0"/>
              </a:rPr>
              <a:t>1%*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E49DB0F-CD59-49F3-B527-C75C172755C3}"/>
              </a:ext>
            </a:extLst>
          </p:cNvPr>
          <p:cNvSpPr txBox="1"/>
          <p:nvPr/>
        </p:nvSpPr>
        <p:spPr>
          <a:xfrm>
            <a:off x="4816631" y="1691709"/>
            <a:ext cx="2125203" cy="156966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20% Вышестоящие организации</a:t>
            </a:r>
          </a:p>
        </p:txBody>
      </p:sp>
      <p:cxnSp>
        <p:nvCxnSpPr>
          <p:cNvPr id="32" name="Соединитель: уступ 31">
            <a:extLst>
              <a:ext uri="{FF2B5EF4-FFF2-40B4-BE49-F238E27FC236}">
                <a16:creationId xmlns="" xmlns:a16="http://schemas.microsoft.com/office/drawing/2014/main" id="{D13AA434-FD54-4326-AD03-A3441C51BD50}"/>
              </a:ext>
            </a:extLst>
          </p:cNvPr>
          <p:cNvCxnSpPr/>
          <p:nvPr/>
        </p:nvCxnSpPr>
        <p:spPr>
          <a:xfrm flipV="1">
            <a:off x="3787930" y="1975994"/>
            <a:ext cx="1028702" cy="183995"/>
          </a:xfrm>
          <a:prstGeom prst="bentConnector3">
            <a:avLst/>
          </a:prstGeom>
          <a:ln>
            <a:solidFill>
              <a:srgbClr val="739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="" xmlns:a16="http://schemas.microsoft.com/office/drawing/2014/main" id="{582AD8B4-CACC-4749-B6F1-9C663F813D0A}"/>
              </a:ext>
            </a:extLst>
          </p:cNvPr>
          <p:cNvCxnSpPr>
            <a:cxnSpLocks/>
          </p:cNvCxnSpPr>
          <p:nvPr/>
        </p:nvCxnSpPr>
        <p:spPr>
          <a:xfrm flipV="1">
            <a:off x="4006056" y="3727461"/>
            <a:ext cx="998799" cy="4062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25B16FA-B9D1-4F40-8C7B-A875F99AB48D}"/>
              </a:ext>
            </a:extLst>
          </p:cNvPr>
          <p:cNvSpPr txBox="1"/>
          <p:nvPr/>
        </p:nvSpPr>
        <p:spPr>
          <a:xfrm>
            <a:off x="591126" y="1267624"/>
            <a:ext cx="107967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Bahnschrift Light" panose="020B0502040204020203" pitchFamily="34" charset="0"/>
              </a:rPr>
              <a:t>40% ППО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85E8C36-0E9C-4D54-B828-0E1DFCFA4C2D}"/>
              </a:ext>
            </a:extLst>
          </p:cNvPr>
          <p:cNvSpPr txBox="1"/>
          <p:nvPr/>
        </p:nvSpPr>
        <p:spPr>
          <a:xfrm>
            <a:off x="5002447" y="3348309"/>
            <a:ext cx="2066552" cy="2308324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40% </a:t>
            </a:r>
            <a:r>
              <a:rPr lang="ru-RU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ТюмГО</a:t>
            </a:r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 Общероссийского Профсоюза образования</a:t>
            </a:r>
          </a:p>
        </p:txBody>
      </p:sp>
      <p:cxnSp>
        <p:nvCxnSpPr>
          <p:cNvPr id="36" name="Соединитель: уступ 35">
            <a:extLst>
              <a:ext uri="{FF2B5EF4-FFF2-40B4-BE49-F238E27FC236}">
                <a16:creationId xmlns="" xmlns:a16="http://schemas.microsoft.com/office/drawing/2014/main" id="{E8E109F2-2860-4C86-93EB-00AF2ABC038E}"/>
              </a:ext>
            </a:extLst>
          </p:cNvPr>
          <p:cNvCxnSpPr>
            <a:cxnSpLocks/>
          </p:cNvCxnSpPr>
          <p:nvPr/>
        </p:nvCxnSpPr>
        <p:spPr>
          <a:xfrm>
            <a:off x="1468774" y="1944300"/>
            <a:ext cx="845404" cy="38368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8343B03-F27D-4B29-ADA8-935670A7122E}"/>
              </a:ext>
            </a:extLst>
          </p:cNvPr>
          <p:cNvSpPr txBox="1"/>
          <p:nvPr/>
        </p:nvSpPr>
        <p:spPr>
          <a:xfrm>
            <a:off x="5033978" y="5712798"/>
            <a:ext cx="3464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tx2"/>
                </a:solidFill>
              </a:rPr>
              <a:t>* ст. 56 Устава Профессионального союза работников народного образования и науки Российской Федерации (утвержден </a:t>
            </a:r>
            <a:r>
              <a:rPr lang="en-US" sz="1050" dirty="0">
                <a:solidFill>
                  <a:schemeClr val="tx2"/>
                </a:solidFill>
              </a:rPr>
              <a:t>VIII </a:t>
            </a:r>
            <a:r>
              <a:rPr lang="ru-RU" sz="1050" dirty="0">
                <a:solidFill>
                  <a:schemeClr val="tx2"/>
                </a:solidFill>
              </a:rPr>
              <a:t>Съездом Профсоюза от 14 октября 2020 года)</a:t>
            </a:r>
          </a:p>
        </p:txBody>
      </p:sp>
    </p:spTree>
    <p:extLst>
      <p:ext uri="{BB962C8B-B14F-4D97-AF65-F5344CB8AC3E}">
        <p14:creationId xmlns="" xmlns:p14="http://schemas.microsoft.com/office/powerpoint/2010/main" val="29108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810" y="209170"/>
            <a:ext cx="7886700" cy="68946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ПРОФСОЮЗНЫЙ БЮДЖЕТ</a:t>
            </a:r>
            <a:endParaRPr lang="ru-RU" sz="3200" b="1" dirty="0">
              <a:solidFill>
                <a:srgbClr val="92D050"/>
              </a:solidFill>
              <a:effectLst>
                <a:glow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08" y="-98012"/>
            <a:ext cx="1436144" cy="114962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14855" y="2768691"/>
            <a:ext cx="2111750" cy="2689403"/>
            <a:chOff x="0" y="362"/>
            <a:chExt cx="2033038" cy="29043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Нашивка 8"/>
            <p:cNvSpPr/>
            <p:nvPr/>
          </p:nvSpPr>
          <p:spPr>
            <a:xfrm rot="5400000">
              <a:off x="-435651" y="436013"/>
              <a:ext cx="2904340" cy="2033038"/>
            </a:xfrm>
            <a:prstGeom prst="chevr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16275" y="551701"/>
              <a:ext cx="2016760" cy="191404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rgbClr val="FF0000"/>
                  </a:solidFill>
                </a:rPr>
                <a:t>ПРОФ ВЗНОСЫ в среднем от 347 </a:t>
              </a:r>
              <a:r>
                <a:rPr lang="ru-RU" sz="2800" dirty="0" err="1" smtClean="0">
                  <a:solidFill>
                    <a:srgbClr val="FF0000"/>
                  </a:solidFill>
                </a:rPr>
                <a:t>руб</a:t>
              </a:r>
              <a:r>
                <a:rPr lang="ru-RU" sz="2800" dirty="0" smtClean="0">
                  <a:solidFill>
                    <a:srgbClr val="FF0000"/>
                  </a:solidFill>
                </a:rPr>
                <a:t> 10 коп</a:t>
              </a:r>
              <a:endParaRPr lang="ru-RU" sz="28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99035" y="769328"/>
            <a:ext cx="1367473" cy="1737391"/>
            <a:chOff x="468777" y="870070"/>
            <a:chExt cx="2033039" cy="29043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33127" y="1305721"/>
              <a:ext cx="2904340" cy="2033038"/>
            </a:xfrm>
            <a:prstGeom prst="chevron">
              <a:avLst/>
            </a:prstGeom>
            <a:solidFill>
              <a:srgbClr val="FA8D3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468777" y="1831065"/>
              <a:ext cx="2033037" cy="13285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Увеличилось </a:t>
              </a:r>
              <a:br>
                <a:rPr lang="ru-RU" kern="1200" dirty="0" smtClean="0"/>
              </a:br>
              <a:r>
                <a:rPr lang="ru-RU" kern="1200" dirty="0" smtClean="0"/>
                <a:t>количество</a:t>
              </a:r>
              <a:br>
                <a:rPr lang="ru-RU" kern="1200" dirty="0" smtClean="0"/>
              </a:br>
              <a:r>
                <a:rPr lang="ru-RU" kern="1200" dirty="0" smtClean="0"/>
                <a:t>членов Профсоюза</a:t>
              </a:r>
              <a:endParaRPr lang="ru-RU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58965" y="1545021"/>
            <a:ext cx="1272879" cy="1636238"/>
            <a:chOff x="-2" y="362"/>
            <a:chExt cx="2033040" cy="29043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435651" y="436013"/>
              <a:ext cx="2904340" cy="2033038"/>
            </a:xfrm>
            <a:prstGeom prst="chevron">
              <a:avLst/>
            </a:prstGeom>
            <a:solidFill>
              <a:srgbClr val="FA8D3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-2" y="1051724"/>
              <a:ext cx="2033038" cy="153128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Возрос </a:t>
              </a:r>
              <a:br>
                <a:rPr lang="ru-RU" sz="2000" kern="1200" dirty="0" smtClean="0"/>
              </a:br>
              <a:r>
                <a:rPr lang="ru-RU" sz="2000" kern="1200" dirty="0" smtClean="0"/>
                <a:t>%</a:t>
              </a:r>
              <a:br>
                <a:rPr lang="ru-RU" sz="2000" kern="1200" dirty="0" smtClean="0"/>
              </a:br>
              <a:r>
                <a:rPr lang="ru-RU" sz="2000" kern="1200" dirty="0" smtClean="0"/>
                <a:t>охвата </a:t>
              </a:r>
              <a:endParaRPr lang="ru-RU" sz="2000" kern="1200" dirty="0"/>
            </a:p>
          </p:txBody>
        </p:sp>
      </p:grpSp>
      <p:graphicFrame>
        <p:nvGraphicFramePr>
          <p:cNvPr id="24" name="Диаграмма 23"/>
          <p:cNvGraphicFramePr/>
          <p:nvPr/>
        </p:nvGraphicFramePr>
        <p:xfrm>
          <a:off x="2427889" y="1324304"/>
          <a:ext cx="6321973" cy="490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2458932173"/>
              </p:ext>
            </p:extLst>
          </p:nvPr>
        </p:nvGraphicFramePr>
        <p:xfrm>
          <a:off x="1066838" y="5675587"/>
          <a:ext cx="8077162" cy="94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2458932173"/>
              </p:ext>
            </p:extLst>
          </p:nvPr>
        </p:nvGraphicFramePr>
        <p:xfrm>
          <a:off x="5486400" y="725214"/>
          <a:ext cx="3468414" cy="181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36051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utoShape 47">
            <a:extLst>
              <a:ext uri="{FF2B5EF4-FFF2-40B4-BE49-F238E27FC236}">
                <a16:creationId xmlns:a16="http://schemas.microsoft.com/office/drawing/2014/main" xmlns="" id="{4AE0D8F5-6BD0-475E-BD81-2A6513F3F562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002563" y="1947724"/>
            <a:ext cx="4032250" cy="240076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77378" cy="579703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Расходы профсоюзных денежных средства  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0" name="Text Box 3">
            <a:extLst>
              <a:ext uri="{FF2B5EF4-FFF2-40B4-BE49-F238E27FC236}">
                <a16:creationId xmlns:a16="http://schemas.microsoft.com/office/drawing/2014/main" xmlns="" id="{7C1CC7C4-EA56-420F-8521-789E20A5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823" y="1092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41435" y="501799"/>
          <a:ext cx="8324192" cy="4900409"/>
        </p:xfrm>
        <a:graphic>
          <a:graphicData uri="http://schemas.openxmlformats.org/drawingml/2006/table">
            <a:tbl>
              <a:tblPr/>
              <a:tblGrid>
                <a:gridCol w="631135"/>
                <a:gridCol w="2049002"/>
                <a:gridCol w="2207173"/>
                <a:gridCol w="1844565"/>
                <a:gridCol w="1592317"/>
              </a:tblGrid>
              <a:tr h="2257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Наименование мероприятий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/>
                        </a:rPr>
                        <a:t>Культурно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/>
                        </a:rPr>
                        <a:t>–массовые мероприятия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Материальная помощь по заявлению из средств первичной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профсоюзной организации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/>
                        </a:rPr>
                        <a:t>Поздравление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/>
                        </a:rPr>
                        <a:t>юбиляров, поощрения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/>
                        </a:rPr>
                        <a:t>Прочие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/>
                        </a:rPr>
                        <a:t>(дисконтные карты)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99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265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20 000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5 000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/>
                          <a:cs typeface="Times New Roman"/>
                        </a:rPr>
                        <a:t>_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Calibri" pitchFamily="34" charset="0"/>
                        </a:rPr>
                        <a:t>85 602,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Calibri" pitchFamily="34" charset="0"/>
                        </a:rPr>
                        <a:t> 20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 Black" pitchFamily="34" charset="0"/>
                        <a:cs typeface="Calibri" pitchFamily="34" charset="0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4 000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libri"/>
                          <a:cs typeface="Times New Roman"/>
                        </a:rPr>
                        <a:t>_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47 067,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38 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20000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15 000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14850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97 635,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 00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12000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25000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94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 488, 00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4000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16000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Times New Roman"/>
                        </a:rPr>
                        <a:t>7800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  <a:cs typeface="Times New Roman"/>
                      </a:endParaRPr>
                    </a:p>
                  </a:txBody>
                  <a:tcPr marL="39035" marR="39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64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08" y="-98012"/>
            <a:ext cx="1436144" cy="114962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0561345"/>
              </p:ext>
            </p:extLst>
          </p:nvPr>
        </p:nvGraphicFramePr>
        <p:xfrm>
          <a:off x="977464" y="998737"/>
          <a:ext cx="7926347" cy="485341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72509"/>
                <a:gridCol w="1923393"/>
                <a:gridCol w="2427890"/>
                <a:gridCol w="1466193"/>
                <a:gridCol w="1336362"/>
              </a:tblGrid>
              <a:tr h="1019512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Потеря близкого человека (родители, дети, супруги)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Дорогостоящее лечение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 связи с юбилейными датами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40881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2019</a:t>
                      </a:r>
                      <a:r>
                        <a:rPr lang="ru-RU" sz="1600" b="1" i="1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г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5 человек </a:t>
                      </a: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человек</a:t>
                      </a: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6 человек</a:t>
                      </a:r>
                    </a:p>
                  </a:txBody>
                  <a:tcPr/>
                </a:tc>
              </a:tr>
              <a:tr h="410963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2020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1 человек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Black" pitchFamily="34" charset="0"/>
                        </a:rPr>
                        <a:t>-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Black" pitchFamily="34" charset="0"/>
                        </a:rPr>
                        <a:t>-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 человек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06881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2021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5 человек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3 человека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3 человека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11 человек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42998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2022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3 человека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3 человека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5 человек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11 человек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42998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2023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2 человека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Black" pitchFamily="34" charset="0"/>
                        </a:rPr>
                        <a:t>-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4 человека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6 человек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4760" y="285660"/>
            <a:ext cx="783175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Основания для выплат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материальной помощи членам Профсоюза по заявлению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0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530" y="84915"/>
            <a:ext cx="8410470" cy="1077056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Оздоровление и отдых </a:t>
            </a:r>
            <a:br>
              <a:rPr lang="ru-RU" sz="36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членов Профсоюза и их семей</a:t>
            </a:r>
            <a:endParaRPr lang="ru-RU" sz="3600" b="1" dirty="0">
              <a:solidFill>
                <a:srgbClr val="92D050"/>
              </a:solidFill>
              <a:effectLst>
                <a:glow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08" y="-98012"/>
            <a:ext cx="1436144" cy="114962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4943071"/>
              </p:ext>
            </p:extLst>
          </p:nvPr>
        </p:nvGraphicFramePr>
        <p:xfrm>
          <a:off x="488731" y="1603403"/>
          <a:ext cx="8458633" cy="29685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77407"/>
                <a:gridCol w="1418896"/>
                <a:gridCol w="1418897"/>
                <a:gridCol w="1143433"/>
              </a:tblGrid>
              <a:tr h="532091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Санатории и пансионаты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2022</a:t>
                      </a:r>
                      <a:endParaRPr lang="ru-RU" sz="2400" dirty="0"/>
                    </a:p>
                  </a:txBody>
                  <a:tcPr/>
                </a:tc>
              </a:tr>
              <a:tr h="1059351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Гостевой дом «У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</a:rPr>
                        <a:t>Айдера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», </a:t>
                      </a:r>
                      <a:br>
                        <a:rPr lang="ru-RU" sz="18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</a:rPr>
                        <a:t>пгт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Черноморское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</a:tr>
              <a:tr h="1377156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«Градостроитель»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</a:rPr>
                        <a:t>г.Тюмень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br>
                        <a:rPr lang="ru-RU" sz="18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софинансирование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6598438"/>
              </p:ext>
            </p:extLst>
          </p:nvPr>
        </p:nvGraphicFramePr>
        <p:xfrm>
          <a:off x="796591" y="5218386"/>
          <a:ext cx="8110925" cy="1249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20885"/>
                <a:gridCol w="993227"/>
                <a:gridCol w="1212468"/>
                <a:gridCol w="884345"/>
              </a:tblGrid>
              <a:tr h="287842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8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Оплата санаторно-курортного лечения</a:t>
                      </a:r>
                      <a:endParaRPr lang="ru-RU" sz="18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8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Лагеря с </a:t>
                      </a:r>
                      <a:r>
                        <a:rPr lang="ru-RU" sz="18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</a:t>
                      </a:r>
                      <a:endParaRPr lang="ru-RU" sz="18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8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евным</a:t>
                      </a:r>
                      <a:r>
                        <a:rPr lang="ru-RU" sz="18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пребыванием детей </a:t>
                      </a:r>
                      <a:br>
                        <a:rPr lang="ru-RU" sz="18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(оплата культурно-развлекательной программы)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8126" y="6309761"/>
            <a:ext cx="565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4" y="3889132"/>
            <a:ext cx="2190100" cy="14695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03012" y="3271145"/>
            <a:ext cx="1967830" cy="1447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249421"/>
            <a:ext cx="2168102" cy="1461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53" r="8776"/>
          <a:stretch/>
        </p:blipFill>
        <p:spPr>
          <a:xfrm>
            <a:off x="289599" y="1116142"/>
            <a:ext cx="2023810" cy="14266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6951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268" y="121511"/>
            <a:ext cx="7886700" cy="525719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Мы – вместе, мы можем! </a:t>
            </a:r>
            <a:b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92D050"/>
                </a:solidFill>
                <a:effectLst>
                  <a:glow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ОХВАТ ПРОФСОЮЗНЫМ ЧЛЕНСТВОМ </a:t>
            </a:r>
            <a:endParaRPr lang="ru-RU" sz="3200" b="1" dirty="0">
              <a:solidFill>
                <a:srgbClr val="92D050"/>
              </a:solidFill>
              <a:effectLst>
                <a:glow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08" y="-98012"/>
            <a:ext cx="1436144" cy="1149627"/>
          </a:xfrm>
          <a:prstGeom prst="rect">
            <a:avLst/>
          </a:prstGeom>
        </p:spPr>
      </p:pic>
      <p:sp>
        <p:nvSpPr>
          <p:cNvPr id="8" name="Стрелка вверх 7"/>
          <p:cNvSpPr/>
          <p:nvPr/>
        </p:nvSpPr>
        <p:spPr>
          <a:xfrm>
            <a:off x="3464546" y="1051615"/>
            <a:ext cx="276225" cy="218449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18917227">
            <a:off x="1921939" y="4926139"/>
            <a:ext cx="1291132" cy="1480965"/>
          </a:xfrm>
          <a:prstGeom prst="corner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652843"/>
            <a:ext cx="3400554" cy="2634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23" name="Диаграмма 22"/>
          <p:cNvGraphicFramePr/>
          <p:nvPr/>
        </p:nvGraphicFramePr>
        <p:xfrm>
          <a:off x="3481552" y="1623849"/>
          <a:ext cx="5333999" cy="354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966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utoShape 47">
            <a:extLst>
              <a:ext uri="{FF2B5EF4-FFF2-40B4-BE49-F238E27FC236}">
                <a16:creationId xmlns:a16="http://schemas.microsoft.com/office/drawing/2014/main" xmlns="" id="{4AE0D8F5-6BD0-475E-BD81-2A6513F3F562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1161989" y="1737769"/>
            <a:ext cx="4032250" cy="294679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670" y="161276"/>
            <a:ext cx="7886700" cy="499848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Профсоюзный бюджет</a:t>
            </a:r>
          </a:p>
        </p:txBody>
      </p:sp>
      <p:sp>
        <p:nvSpPr>
          <p:cNvPr id="90" name="Text Box 3">
            <a:extLst>
              <a:ext uri="{FF2B5EF4-FFF2-40B4-BE49-F238E27FC236}">
                <a16:creationId xmlns:a16="http://schemas.microsoft.com/office/drawing/2014/main" xmlns="" id="{7C1CC7C4-EA56-420F-8521-789E20A5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823" y="1092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B5036CC-ECB5-47BA-B22A-728D214A7C5E}"/>
              </a:ext>
            </a:extLst>
          </p:cNvPr>
          <p:cNvSpPr txBox="1"/>
          <p:nvPr/>
        </p:nvSpPr>
        <p:spPr>
          <a:xfrm>
            <a:off x="438268" y="3424414"/>
            <a:ext cx="2493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294651"/>
                </a:solidFill>
                <a:latin typeface="Bahnschrift Light Condensed" panose="020B0502040204020203" pitchFamily="34" charset="0"/>
              </a:rPr>
              <a:t>51,11</a:t>
            </a:r>
            <a:r>
              <a:rPr lang="ru-RU" sz="5400" b="1" dirty="0">
                <a:solidFill>
                  <a:srgbClr val="294651"/>
                </a:solidFill>
                <a:latin typeface="Bahnschrift Light Condensed" panose="020B0502040204020203" pitchFamily="34" charset="0"/>
              </a:rPr>
              <a:t>%</a:t>
            </a:r>
          </a:p>
        </p:txBody>
      </p:sp>
      <p:sp>
        <p:nvSpPr>
          <p:cNvPr id="92" name="Google Shape;89;p14">
            <a:extLst>
              <a:ext uri="{FF2B5EF4-FFF2-40B4-BE49-F238E27FC236}">
                <a16:creationId xmlns:a16="http://schemas.microsoft.com/office/drawing/2014/main" xmlns="" id="{C088F795-736E-4BA8-9ABE-3D8909898A5F}"/>
              </a:ext>
            </a:extLst>
          </p:cNvPr>
          <p:cNvSpPr txBox="1">
            <a:spLocks/>
          </p:cNvSpPr>
          <p:nvPr/>
        </p:nvSpPr>
        <p:spPr bwMode="black">
          <a:xfrm>
            <a:off x="809896" y="2306853"/>
            <a:ext cx="1527379" cy="135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sz="1800" b="1" cap="all" dirty="0">
                <a:solidFill>
                  <a:srgbClr val="294651"/>
                </a:solidFill>
                <a:latin typeface="Bahnschrift SemiBold" panose="020B0502040204020203" pitchFamily="34" charset="0"/>
                <a:ea typeface="+mn-ea"/>
                <a:cs typeface="+mn-cs"/>
              </a:rPr>
              <a:t>Целевые</a:t>
            </a:r>
            <a:r>
              <a:rPr lang="ru-RU" sz="1400" b="1" dirty="0"/>
              <a:t> </a:t>
            </a:r>
            <a:r>
              <a:rPr lang="ru-RU" sz="1800" b="1" cap="all" dirty="0">
                <a:solidFill>
                  <a:srgbClr val="294651"/>
                </a:solidFill>
                <a:latin typeface="Bahnschrift SemiBold" panose="020B0502040204020203" pitchFamily="34" charset="0"/>
                <a:ea typeface="+mn-ea"/>
                <a:cs typeface="+mn-cs"/>
              </a:rPr>
              <a:t>мероприятия</a:t>
            </a:r>
          </a:p>
        </p:txBody>
      </p:sp>
      <p:grpSp>
        <p:nvGrpSpPr>
          <p:cNvPr id="2" name="Группа 92">
            <a:extLst>
              <a:ext uri="{FF2B5EF4-FFF2-40B4-BE49-F238E27FC236}">
                <a16:creationId xmlns:a16="http://schemas.microsoft.com/office/drawing/2014/main" xmlns="" id="{F21C9371-DA6C-4BFF-BB29-215C305E29DC}"/>
              </a:ext>
            </a:extLst>
          </p:cNvPr>
          <p:cNvGrpSpPr/>
          <p:nvPr/>
        </p:nvGrpSpPr>
        <p:grpSpPr>
          <a:xfrm>
            <a:off x="2411186" y="1368745"/>
            <a:ext cx="3513707" cy="702495"/>
            <a:chOff x="1227842" y="1423140"/>
            <a:chExt cx="5207591" cy="715282"/>
          </a:xfrm>
        </p:grpSpPr>
        <p:sp>
          <p:nvSpPr>
            <p:cNvPr id="94" name="AutoShape 52">
              <a:extLst>
                <a:ext uri="{FF2B5EF4-FFF2-40B4-BE49-F238E27FC236}">
                  <a16:creationId xmlns:a16="http://schemas.microsoft.com/office/drawing/2014/main" xmlns="" id="{7B8723E3-4967-4602-A1AE-DCC4F7B7E0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39450" y="1423140"/>
              <a:ext cx="3395983" cy="507999"/>
            </a:xfrm>
            <a:prstGeom prst="roundRect">
              <a:avLst>
                <a:gd name="adj" fmla="val 50000"/>
              </a:avLst>
            </a:prstGeom>
            <a:noFill/>
            <a:ln w="3175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00B050"/>
                  </a:solidFill>
                  <a:latin typeface="Bahnschrift SemiBold" panose="020B0502040204020203" pitchFamily="34" charset="0"/>
                </a:rPr>
                <a:t>Обучение кадров и актива</a:t>
              </a:r>
            </a:p>
          </p:txBody>
        </p:sp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xmlns="" id="{B7985981-1A69-4438-A8A9-41EB7B32A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7842" y="1473568"/>
              <a:ext cx="837271" cy="528636"/>
              <a:chOff x="2254" y="2067"/>
              <a:chExt cx="1179" cy="842"/>
            </a:xfrm>
          </p:grpSpPr>
          <p:sp>
            <p:nvSpPr>
              <p:cNvPr id="97" name="Oval 56">
                <a:extLst>
                  <a:ext uri="{FF2B5EF4-FFF2-40B4-BE49-F238E27FC236}">
                    <a16:creationId xmlns:a16="http://schemas.microsoft.com/office/drawing/2014/main" xmlns="" id="{3E273015-0F47-4A3A-8928-C595A41522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67"/>
                <a:ext cx="542" cy="842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8" name="Oval 58">
                <a:extLst>
                  <a:ext uri="{FF2B5EF4-FFF2-40B4-BE49-F238E27FC236}">
                    <a16:creationId xmlns:a16="http://schemas.microsoft.com/office/drawing/2014/main" xmlns="" id="{A2C2F1C3-BD68-4C35-9472-579DDC4328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67"/>
                <a:ext cx="1096" cy="842"/>
              </a:xfrm>
              <a:prstGeom prst="ellipse">
                <a:avLst/>
              </a:prstGeom>
              <a:ln>
                <a:solidFill>
                  <a:srgbClr val="A7344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9" name="Oval 59">
                <a:extLst>
                  <a:ext uri="{FF2B5EF4-FFF2-40B4-BE49-F238E27FC236}">
                    <a16:creationId xmlns:a16="http://schemas.microsoft.com/office/drawing/2014/main" xmlns="" id="{5167B7B1-04BD-40E4-919B-81A92E32FF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67"/>
                <a:ext cx="1096" cy="842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C681F401-2E81-464E-96AD-DD75834F42C7}"/>
                </a:ext>
              </a:extLst>
            </p:cNvPr>
            <p:cNvSpPr txBox="1"/>
            <p:nvPr/>
          </p:nvSpPr>
          <p:spPr>
            <a:xfrm>
              <a:off x="2090095" y="1480326"/>
              <a:ext cx="1030964" cy="6580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Arial"/>
                </a:rPr>
                <a:t>2,3%</a:t>
              </a:r>
              <a:endParaRPr lang="ru-RU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Группа 99">
            <a:extLst>
              <a:ext uri="{FF2B5EF4-FFF2-40B4-BE49-F238E27FC236}">
                <a16:creationId xmlns:a16="http://schemas.microsoft.com/office/drawing/2014/main" xmlns="" id="{08C280F6-AC14-4954-A0B5-15CCE7608D6E}"/>
              </a:ext>
            </a:extLst>
          </p:cNvPr>
          <p:cNvGrpSpPr/>
          <p:nvPr/>
        </p:nvGrpSpPr>
        <p:grpSpPr>
          <a:xfrm>
            <a:off x="1915087" y="762018"/>
            <a:ext cx="5707964" cy="592592"/>
            <a:chOff x="1181410" y="1656260"/>
            <a:chExt cx="7947786" cy="648012"/>
          </a:xfrm>
        </p:grpSpPr>
        <p:sp>
          <p:nvSpPr>
            <p:cNvPr id="101" name="AutoShape 51">
              <a:extLst>
                <a:ext uri="{FF2B5EF4-FFF2-40B4-BE49-F238E27FC236}">
                  <a16:creationId xmlns:a16="http://schemas.microsoft.com/office/drawing/2014/main" xmlns="" id="{15E467A4-A4BF-4829-9C5F-4F4CB03989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4437" y="1656260"/>
              <a:ext cx="5914759" cy="508000"/>
            </a:xfrm>
            <a:prstGeom prst="roundRect">
              <a:avLst>
                <a:gd name="adj" fmla="val 50000"/>
              </a:avLst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hlink">
                          <a:gamma/>
                          <a:tint val="0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altLang="ru-RU" b="1" dirty="0">
                  <a:solidFill>
                    <a:srgbClr val="0070C0"/>
                  </a:solidFill>
                  <a:latin typeface="Bahnschrift SemiBold SemiConden" panose="020B0502040204020203" pitchFamily="34" charset="0"/>
                </a:rPr>
                <a:t>Информационно-пропагандистская работа</a:t>
              </a:r>
              <a:endParaRPr lang="en-US" altLang="ru-RU" b="1" dirty="0">
                <a:solidFill>
                  <a:srgbClr val="0070C0"/>
                </a:solidFill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6" name="Group 53">
              <a:extLst>
                <a:ext uri="{FF2B5EF4-FFF2-40B4-BE49-F238E27FC236}">
                  <a16:creationId xmlns:a16="http://schemas.microsoft.com/office/drawing/2014/main" xmlns="" id="{80F2A5FB-2D58-464F-9EC9-0B42DF547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1410" y="1736083"/>
              <a:ext cx="837271" cy="568189"/>
              <a:chOff x="2254" y="2036"/>
              <a:chExt cx="1179" cy="905"/>
            </a:xfrm>
          </p:grpSpPr>
          <p:sp>
            <p:nvSpPr>
              <p:cNvPr id="104" name="Oval 56">
                <a:extLst>
                  <a:ext uri="{FF2B5EF4-FFF2-40B4-BE49-F238E27FC236}">
                    <a16:creationId xmlns:a16="http://schemas.microsoft.com/office/drawing/2014/main" xmlns="" id="{4A819287-EE2A-44F4-BFE5-DDAFC7BB8AA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36"/>
                <a:ext cx="509" cy="905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5" name="Oval 57">
                <a:extLst>
                  <a:ext uri="{FF2B5EF4-FFF2-40B4-BE49-F238E27FC236}">
                    <a16:creationId xmlns:a16="http://schemas.microsoft.com/office/drawing/2014/main" xmlns="" id="{DCD243B1-36AB-46D0-884B-D2273EAC83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36"/>
                <a:ext cx="509" cy="905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6" name="Oval 58">
                <a:extLst>
                  <a:ext uri="{FF2B5EF4-FFF2-40B4-BE49-F238E27FC236}">
                    <a16:creationId xmlns:a16="http://schemas.microsoft.com/office/drawing/2014/main" xmlns="" id="{ECECE071-0DD9-435E-8092-8E5AA1A08D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36"/>
                <a:ext cx="1096" cy="905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7" name="Oval 59">
                <a:extLst>
                  <a:ext uri="{FF2B5EF4-FFF2-40B4-BE49-F238E27FC236}">
                    <a16:creationId xmlns:a16="http://schemas.microsoft.com/office/drawing/2014/main" xmlns="" id="{42FE4A0E-36DC-4D4A-B4F4-999CA8227E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36"/>
                <a:ext cx="1096" cy="905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9EF29B81-CC59-4F8C-99C6-3382FB5D4869}"/>
                </a:ext>
              </a:extLst>
            </p:cNvPr>
            <p:cNvSpPr txBox="1"/>
            <p:nvPr/>
          </p:nvSpPr>
          <p:spPr>
            <a:xfrm>
              <a:off x="1971459" y="1768855"/>
              <a:ext cx="4702628" cy="403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"/>
                </a:rPr>
                <a:t>10,</a:t>
              </a:r>
              <a:r>
                <a:rPr lang="ru-RU" dirty="0">
                  <a:solidFill>
                    <a:srgbClr val="0070C0"/>
                  </a:solidFill>
                  <a:latin typeface="Arial"/>
                </a:rPr>
                <a:t>4%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107">
            <a:extLst>
              <a:ext uri="{FF2B5EF4-FFF2-40B4-BE49-F238E27FC236}">
                <a16:creationId xmlns:a16="http://schemas.microsoft.com/office/drawing/2014/main" xmlns="" id="{A0A2248A-0721-4297-A8BD-837801F488DA}"/>
              </a:ext>
            </a:extLst>
          </p:cNvPr>
          <p:cNvGrpSpPr/>
          <p:nvPr/>
        </p:nvGrpSpPr>
        <p:grpSpPr>
          <a:xfrm>
            <a:off x="2521541" y="4475529"/>
            <a:ext cx="3348290" cy="749162"/>
            <a:chOff x="1227842" y="1391711"/>
            <a:chExt cx="5309513" cy="749162"/>
          </a:xfrm>
        </p:grpSpPr>
        <p:sp>
          <p:nvSpPr>
            <p:cNvPr id="109" name="AutoShape 52">
              <a:extLst>
                <a:ext uri="{FF2B5EF4-FFF2-40B4-BE49-F238E27FC236}">
                  <a16:creationId xmlns:a16="http://schemas.microsoft.com/office/drawing/2014/main" xmlns="" id="{8550EA76-E917-4706-A07E-96F1CC887A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8479" y="1391711"/>
              <a:ext cx="3458876" cy="508000"/>
            </a:xfrm>
            <a:prstGeom prst="roundRect">
              <a:avLst>
                <a:gd name="adj" fmla="val 50000"/>
              </a:avLst>
            </a:prstGeom>
            <a:noFill/>
            <a:ln w="317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chemeClr val="accent2"/>
                  </a:solidFill>
                  <a:latin typeface="Bahnschrift SemiBold" panose="020B0502040204020203" pitchFamily="34" charset="0"/>
                </a:rPr>
                <a:t>Работа с молодежью</a:t>
              </a:r>
            </a:p>
          </p:txBody>
        </p:sp>
        <p:grpSp>
          <p:nvGrpSpPr>
            <p:cNvPr id="8" name="Group 53">
              <a:extLst>
                <a:ext uri="{FF2B5EF4-FFF2-40B4-BE49-F238E27FC236}">
                  <a16:creationId xmlns:a16="http://schemas.microsoft.com/office/drawing/2014/main" xmlns="" id="{860ECEBB-3441-4285-98E4-660BDEFF4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7842" y="1477962"/>
              <a:ext cx="837271" cy="519218"/>
              <a:chOff x="2254" y="2074"/>
              <a:chExt cx="1179" cy="827"/>
            </a:xfrm>
          </p:grpSpPr>
          <p:sp>
            <p:nvSpPr>
              <p:cNvPr id="112" name="Oval 56">
                <a:extLst>
                  <a:ext uri="{FF2B5EF4-FFF2-40B4-BE49-F238E27FC236}">
                    <a16:creationId xmlns:a16="http://schemas.microsoft.com/office/drawing/2014/main" xmlns="" id="{8B3DDA2F-1F4A-4E87-9AC5-84239709596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74"/>
                <a:ext cx="580" cy="827"/>
              </a:xfrm>
              <a:prstGeom prst="ellips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13" name="Oval 57">
                <a:extLst>
                  <a:ext uri="{FF2B5EF4-FFF2-40B4-BE49-F238E27FC236}">
                    <a16:creationId xmlns:a16="http://schemas.microsoft.com/office/drawing/2014/main" xmlns="" id="{6BCA37F8-26A7-491C-9F45-D1E73DB7E7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74"/>
                <a:ext cx="580" cy="827"/>
              </a:xfrm>
              <a:prstGeom prst="ellips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14" name="Oval 58">
                <a:extLst>
                  <a:ext uri="{FF2B5EF4-FFF2-40B4-BE49-F238E27FC236}">
                    <a16:creationId xmlns:a16="http://schemas.microsoft.com/office/drawing/2014/main" xmlns="" id="{0CE3ED6D-584B-40DD-9AEE-6E993B446E2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74"/>
                <a:ext cx="1096" cy="827"/>
              </a:xfrm>
              <a:prstGeom prst="ellips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15" name="Oval 59">
                <a:extLst>
                  <a:ext uri="{FF2B5EF4-FFF2-40B4-BE49-F238E27FC236}">
                    <a16:creationId xmlns:a16="http://schemas.microsoft.com/office/drawing/2014/main" xmlns="" id="{09BD782C-E3EE-4287-AFB8-400189B2C7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74"/>
                <a:ext cx="1096" cy="827"/>
              </a:xfrm>
              <a:prstGeom prst="ellips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DC4D792A-A952-411B-A92C-DC323C3CD458}"/>
                </a:ext>
              </a:extLst>
            </p:cNvPr>
            <p:cNvSpPr txBox="1"/>
            <p:nvPr/>
          </p:nvSpPr>
          <p:spPr>
            <a:xfrm>
              <a:off x="2214007" y="1494542"/>
              <a:ext cx="10309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Arial"/>
                </a:rPr>
                <a:t>1,6</a:t>
              </a:r>
              <a:r>
                <a:rPr lang="ru-RU" b="1" dirty="0">
                  <a:solidFill>
                    <a:schemeClr val="accent2"/>
                  </a:solidFill>
                  <a:latin typeface="Arial"/>
                </a:rPr>
                <a:t>%</a:t>
              </a:r>
              <a:endParaRPr lang="ru-RU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Группа 115">
            <a:extLst>
              <a:ext uri="{FF2B5EF4-FFF2-40B4-BE49-F238E27FC236}">
                <a16:creationId xmlns:a16="http://schemas.microsoft.com/office/drawing/2014/main" xmlns="" id="{175E0467-050E-4F4A-82B4-23333311712C}"/>
              </a:ext>
            </a:extLst>
          </p:cNvPr>
          <p:cNvGrpSpPr/>
          <p:nvPr/>
        </p:nvGrpSpPr>
        <p:grpSpPr>
          <a:xfrm>
            <a:off x="1958878" y="5084516"/>
            <a:ext cx="5355426" cy="777468"/>
            <a:chOff x="1227842" y="1449710"/>
            <a:chExt cx="7560058" cy="862093"/>
          </a:xfrm>
        </p:grpSpPr>
        <p:sp>
          <p:nvSpPr>
            <p:cNvPr id="117" name="AutoShape 52">
              <a:extLst>
                <a:ext uri="{FF2B5EF4-FFF2-40B4-BE49-F238E27FC236}">
                  <a16:creationId xmlns:a16="http://schemas.microsoft.com/office/drawing/2014/main" xmlns="" id="{C835CB0C-A7BD-47EF-AF9D-A4C02C106A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74937" y="1529799"/>
              <a:ext cx="5812963" cy="508000"/>
            </a:xfrm>
            <a:prstGeom prst="roundRect">
              <a:avLst>
                <a:gd name="adj" fmla="val 50000"/>
              </a:avLst>
            </a:prstGeom>
            <a:noFill/>
            <a:ln w="3175" algn="ctr">
              <a:solidFill>
                <a:srgbClr val="A734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A73441"/>
                  </a:solidFill>
                  <a:latin typeface="Bahnschrift SemiBold" panose="020B0502040204020203" pitchFamily="34" charset="0"/>
                </a:rPr>
                <a:t>Культурно-массовые и спортивные мероприятия</a:t>
              </a:r>
            </a:p>
          </p:txBody>
        </p:sp>
        <p:grpSp>
          <p:nvGrpSpPr>
            <p:cNvPr id="10" name="Group 53">
              <a:extLst>
                <a:ext uri="{FF2B5EF4-FFF2-40B4-BE49-F238E27FC236}">
                  <a16:creationId xmlns:a16="http://schemas.microsoft.com/office/drawing/2014/main" xmlns="" id="{15B05241-CC69-4B99-AC9F-AAD9156EB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7842" y="1449710"/>
              <a:ext cx="837271" cy="575723"/>
              <a:chOff x="2254" y="2029"/>
              <a:chExt cx="1179" cy="917"/>
            </a:xfrm>
          </p:grpSpPr>
          <p:sp>
            <p:nvSpPr>
              <p:cNvPr id="120" name="Oval 56">
                <a:extLst>
                  <a:ext uri="{FF2B5EF4-FFF2-40B4-BE49-F238E27FC236}">
                    <a16:creationId xmlns:a16="http://schemas.microsoft.com/office/drawing/2014/main" xmlns="" id="{0737C445-5CCA-4C13-B4B0-ADEC5146D2E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29"/>
                <a:ext cx="516" cy="917"/>
              </a:xfrm>
              <a:prstGeom prst="ellipse">
                <a:avLst/>
              </a:prstGeom>
              <a:ln>
                <a:solidFill>
                  <a:srgbClr val="A7344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21" name="Oval 57">
                <a:extLst>
                  <a:ext uri="{FF2B5EF4-FFF2-40B4-BE49-F238E27FC236}">
                    <a16:creationId xmlns:a16="http://schemas.microsoft.com/office/drawing/2014/main" xmlns="" id="{DDAA3BE7-0DE7-4E58-B07A-BCD6CCFE849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29"/>
                <a:ext cx="516" cy="917"/>
              </a:xfrm>
              <a:prstGeom prst="ellipse">
                <a:avLst/>
              </a:prstGeom>
              <a:ln>
                <a:solidFill>
                  <a:srgbClr val="A7344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22" name="Oval 58">
                <a:extLst>
                  <a:ext uri="{FF2B5EF4-FFF2-40B4-BE49-F238E27FC236}">
                    <a16:creationId xmlns:a16="http://schemas.microsoft.com/office/drawing/2014/main" xmlns="" id="{821A6CD3-C19F-4DF8-A6E5-29651DB3D22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29"/>
                <a:ext cx="1096" cy="917"/>
              </a:xfrm>
              <a:prstGeom prst="ellipse">
                <a:avLst/>
              </a:prstGeom>
              <a:ln>
                <a:solidFill>
                  <a:srgbClr val="A7344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23" name="Oval 59">
                <a:extLst>
                  <a:ext uri="{FF2B5EF4-FFF2-40B4-BE49-F238E27FC236}">
                    <a16:creationId xmlns:a16="http://schemas.microsoft.com/office/drawing/2014/main" xmlns="" id="{4ADB17CF-FB7F-4C35-97B7-8547F193C2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29"/>
                <a:ext cx="1096" cy="917"/>
              </a:xfrm>
              <a:prstGeom prst="ellipse">
                <a:avLst/>
              </a:prstGeom>
              <a:ln>
                <a:solidFill>
                  <a:srgbClr val="A7344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59EA6F86-6429-400F-8706-25CA32AD1B75}"/>
                </a:ext>
              </a:extLst>
            </p:cNvPr>
            <p:cNvSpPr txBox="1"/>
            <p:nvPr/>
          </p:nvSpPr>
          <p:spPr>
            <a:xfrm>
              <a:off x="2212527" y="1595121"/>
              <a:ext cx="979443" cy="716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A73441"/>
                  </a:solidFill>
                  <a:latin typeface="Bahnschrift SemiBold" panose="020B0502040204020203" pitchFamily="34" charset="0"/>
                </a:rPr>
                <a:t>32</a:t>
              </a:r>
              <a:r>
                <a:rPr lang="en-US" b="1" dirty="0">
                  <a:solidFill>
                    <a:srgbClr val="A73441"/>
                  </a:solidFill>
                  <a:latin typeface="Bahnschrift SemiBold" panose="020B0502040204020203" pitchFamily="34" charset="0"/>
                </a:rPr>
                <a:t>,6</a:t>
              </a:r>
              <a:r>
                <a:rPr lang="ru-RU" b="1" dirty="0">
                  <a:solidFill>
                    <a:srgbClr val="A73441"/>
                  </a:solidFill>
                  <a:latin typeface="Bahnschrift SemiBold" panose="020B0502040204020203" pitchFamily="34" charset="0"/>
                </a:rPr>
                <a:t>%</a:t>
              </a:r>
            </a:p>
          </p:txBody>
        </p:sp>
      </p:grpSp>
      <p:grpSp>
        <p:nvGrpSpPr>
          <p:cNvPr id="11" name="Группа 123">
            <a:extLst>
              <a:ext uri="{FF2B5EF4-FFF2-40B4-BE49-F238E27FC236}">
                <a16:creationId xmlns:a16="http://schemas.microsoft.com/office/drawing/2014/main" xmlns="" id="{F797CE5B-5960-4AB1-BC53-E4F6FA70B241}"/>
              </a:ext>
            </a:extLst>
          </p:cNvPr>
          <p:cNvGrpSpPr/>
          <p:nvPr/>
        </p:nvGrpSpPr>
        <p:grpSpPr>
          <a:xfrm>
            <a:off x="2912962" y="2967521"/>
            <a:ext cx="4659762" cy="549583"/>
            <a:chOff x="1227842" y="1418653"/>
            <a:chExt cx="6336068" cy="604896"/>
          </a:xfrm>
        </p:grpSpPr>
        <p:sp>
          <p:nvSpPr>
            <p:cNvPr id="125" name="AutoShape 52">
              <a:extLst>
                <a:ext uri="{FF2B5EF4-FFF2-40B4-BE49-F238E27FC236}">
                  <a16:creationId xmlns:a16="http://schemas.microsoft.com/office/drawing/2014/main" xmlns="" id="{2441A624-1DA1-4AE7-BB33-EB530D062C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8732" y="1418653"/>
              <a:ext cx="4715178" cy="508000"/>
            </a:xfrm>
            <a:prstGeom prst="roundRect">
              <a:avLst>
                <a:gd name="adj" fmla="val 50000"/>
              </a:avLst>
            </a:prstGeom>
            <a:noFill/>
            <a:ln w="3175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DB9E25"/>
                  </a:solidFill>
                  <a:latin typeface="Manrope Light" pitchFamily="2" charset="0"/>
                  <a:ea typeface="Roboto" panose="02000000000000000000" pitchFamily="2" charset="0"/>
                </a:rPr>
                <a:t>Заседания, конференции, совещания</a:t>
              </a:r>
              <a:endParaRPr lang="ru-RU" b="1" dirty="0">
                <a:solidFill>
                  <a:srgbClr val="DB9E25"/>
                </a:solidFill>
                <a:latin typeface="Bahnschrift SemiBold" panose="020B0502040204020203" pitchFamily="34" charset="0"/>
              </a:endParaRPr>
            </a:p>
          </p:txBody>
        </p:sp>
        <p:grpSp>
          <p:nvGrpSpPr>
            <p:cNvPr id="12" name="Group 53">
              <a:extLst>
                <a:ext uri="{FF2B5EF4-FFF2-40B4-BE49-F238E27FC236}">
                  <a16:creationId xmlns:a16="http://schemas.microsoft.com/office/drawing/2014/main" xmlns="" id="{10A17687-8AC5-4C2D-8B2D-95E24EC2C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7842" y="1452221"/>
              <a:ext cx="896214" cy="571328"/>
              <a:chOff x="2254" y="2033"/>
              <a:chExt cx="1262" cy="910"/>
            </a:xfrm>
          </p:grpSpPr>
          <p:sp>
            <p:nvSpPr>
              <p:cNvPr id="128" name="Oval 56">
                <a:extLst>
                  <a:ext uri="{FF2B5EF4-FFF2-40B4-BE49-F238E27FC236}">
                    <a16:creationId xmlns:a16="http://schemas.microsoft.com/office/drawing/2014/main" xmlns="" id="{E3551917-C877-458D-9151-7F0DA85790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33"/>
                <a:ext cx="497" cy="910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29" name="Oval 57">
                <a:extLst>
                  <a:ext uri="{FF2B5EF4-FFF2-40B4-BE49-F238E27FC236}">
                    <a16:creationId xmlns:a16="http://schemas.microsoft.com/office/drawing/2014/main" xmlns="" id="{481410D3-2CAB-4A0F-B7E3-CA595C2718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33"/>
                <a:ext cx="1262" cy="910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30" name="Oval 58">
                <a:extLst>
                  <a:ext uri="{FF2B5EF4-FFF2-40B4-BE49-F238E27FC236}">
                    <a16:creationId xmlns:a16="http://schemas.microsoft.com/office/drawing/2014/main" xmlns="" id="{3A58AA07-F6E4-487F-89B2-A18B388202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33"/>
                <a:ext cx="1096" cy="910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31" name="Oval 59">
                <a:extLst>
                  <a:ext uri="{FF2B5EF4-FFF2-40B4-BE49-F238E27FC236}">
                    <a16:creationId xmlns:a16="http://schemas.microsoft.com/office/drawing/2014/main" xmlns="" id="{512B7D58-0CD0-4BB8-A8F4-8B1E9ACFFF2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33"/>
                <a:ext cx="1096" cy="910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CD7FF36-A8FE-4593-8A5A-37ECAB6AB29F}"/>
                </a:ext>
              </a:extLst>
            </p:cNvPr>
            <p:cNvSpPr txBox="1"/>
            <p:nvPr/>
          </p:nvSpPr>
          <p:spPr>
            <a:xfrm>
              <a:off x="2134247" y="1513362"/>
              <a:ext cx="1030964" cy="406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B9E25"/>
                  </a:solidFill>
                  <a:latin typeface="Arial"/>
                </a:rPr>
                <a:t>1,0</a:t>
              </a:r>
              <a:r>
                <a:rPr lang="ru-RU" b="1" dirty="0">
                  <a:solidFill>
                    <a:srgbClr val="DB9E25"/>
                  </a:solidFill>
                  <a:latin typeface="Arial"/>
                </a:rPr>
                <a:t>%</a:t>
              </a:r>
              <a:endParaRPr lang="ru-RU" b="1" dirty="0">
                <a:solidFill>
                  <a:srgbClr val="DB9E25"/>
                </a:solidFill>
              </a:endParaRPr>
            </a:p>
          </p:txBody>
        </p:sp>
      </p:grpSp>
      <p:grpSp>
        <p:nvGrpSpPr>
          <p:cNvPr id="13" name="Группа 131">
            <a:extLst>
              <a:ext uri="{FF2B5EF4-FFF2-40B4-BE49-F238E27FC236}">
                <a16:creationId xmlns:a16="http://schemas.microsoft.com/office/drawing/2014/main" xmlns="" id="{80A6CC1F-8891-4C70-AEDB-FB78DA01CA9D}"/>
              </a:ext>
            </a:extLst>
          </p:cNvPr>
          <p:cNvGrpSpPr/>
          <p:nvPr/>
        </p:nvGrpSpPr>
        <p:grpSpPr>
          <a:xfrm>
            <a:off x="2774185" y="2177234"/>
            <a:ext cx="3658574" cy="557441"/>
            <a:chOff x="1227842" y="1417574"/>
            <a:chExt cx="5124736" cy="599698"/>
          </a:xfrm>
        </p:grpSpPr>
        <p:sp>
          <p:nvSpPr>
            <p:cNvPr id="133" name="AutoShape 52">
              <a:extLst>
                <a:ext uri="{FF2B5EF4-FFF2-40B4-BE49-F238E27FC236}">
                  <a16:creationId xmlns:a16="http://schemas.microsoft.com/office/drawing/2014/main" xmlns="" id="{C4D5E7F0-1DB0-4764-A11F-E6972FCAFA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42956" y="1417574"/>
              <a:ext cx="3209622" cy="508000"/>
            </a:xfrm>
            <a:prstGeom prst="roundRect">
              <a:avLst>
                <a:gd name="adj" fmla="val 50000"/>
              </a:avLst>
            </a:prstGeom>
            <a:noFill/>
            <a:ln w="3175" algn="ctr">
              <a:solidFill>
                <a:srgbClr val="A734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A73441"/>
                  </a:solidFill>
                  <a:latin typeface="Bahnschrift SemiBold" panose="020B0502040204020203" pitchFamily="34" charset="0"/>
                </a:rPr>
                <a:t>Оздоровление и отдых</a:t>
              </a:r>
            </a:p>
          </p:txBody>
        </p:sp>
        <p:grpSp>
          <p:nvGrpSpPr>
            <p:cNvPr id="14" name="Group 53">
              <a:extLst>
                <a:ext uri="{FF2B5EF4-FFF2-40B4-BE49-F238E27FC236}">
                  <a16:creationId xmlns:a16="http://schemas.microsoft.com/office/drawing/2014/main" xmlns="" id="{95CDCA82-1778-455A-98FA-96C908520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7842" y="1458500"/>
              <a:ext cx="837271" cy="558772"/>
              <a:chOff x="2254" y="2043"/>
              <a:chExt cx="1179" cy="890"/>
            </a:xfrm>
          </p:grpSpPr>
          <p:sp>
            <p:nvSpPr>
              <p:cNvPr id="136" name="Oval 56">
                <a:extLst>
                  <a:ext uri="{FF2B5EF4-FFF2-40B4-BE49-F238E27FC236}">
                    <a16:creationId xmlns:a16="http://schemas.microsoft.com/office/drawing/2014/main" xmlns="" id="{9DFB84E7-69C2-4638-9D8A-C2B359D838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43"/>
                <a:ext cx="512" cy="890"/>
              </a:xfrm>
              <a:prstGeom prst="ellipse">
                <a:avLst/>
              </a:prstGeom>
              <a:ln>
                <a:solidFill>
                  <a:srgbClr val="A7344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37" name="Oval 57">
                <a:extLst>
                  <a:ext uri="{FF2B5EF4-FFF2-40B4-BE49-F238E27FC236}">
                    <a16:creationId xmlns:a16="http://schemas.microsoft.com/office/drawing/2014/main" xmlns="" id="{6EFC20D6-0D25-4E93-8649-6D243270AE2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43"/>
                <a:ext cx="512" cy="890"/>
              </a:xfrm>
              <a:prstGeom prst="ellipse">
                <a:avLst/>
              </a:prstGeom>
              <a:ln>
                <a:solidFill>
                  <a:srgbClr val="A7344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38" name="Oval 58">
                <a:extLst>
                  <a:ext uri="{FF2B5EF4-FFF2-40B4-BE49-F238E27FC236}">
                    <a16:creationId xmlns:a16="http://schemas.microsoft.com/office/drawing/2014/main" xmlns="" id="{9C6B8069-F923-45F1-A6FF-E3140E030E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43"/>
                <a:ext cx="1096" cy="890"/>
              </a:xfrm>
              <a:prstGeom prst="ellipse">
                <a:avLst/>
              </a:prstGeom>
              <a:ln>
                <a:solidFill>
                  <a:srgbClr val="A7344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39" name="Oval 59">
                <a:extLst>
                  <a:ext uri="{FF2B5EF4-FFF2-40B4-BE49-F238E27FC236}">
                    <a16:creationId xmlns:a16="http://schemas.microsoft.com/office/drawing/2014/main" xmlns="" id="{F45A16EE-9EC0-4D6F-B1E7-1ECA1A9EFA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43"/>
                <a:ext cx="1096" cy="890"/>
              </a:xfrm>
              <a:prstGeom prst="ellipse">
                <a:avLst/>
              </a:prstGeom>
              <a:ln>
                <a:solidFill>
                  <a:srgbClr val="A7344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9205158A-DD1B-41B7-9D87-59E3DDECB006}"/>
                </a:ext>
              </a:extLst>
            </p:cNvPr>
            <p:cNvSpPr txBox="1"/>
            <p:nvPr/>
          </p:nvSpPr>
          <p:spPr>
            <a:xfrm>
              <a:off x="2104434" y="1486451"/>
              <a:ext cx="1030964" cy="394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A73441"/>
                  </a:solidFill>
                  <a:latin typeface="Bahnschrift SemiBold" panose="020B0502040204020203" pitchFamily="34" charset="0"/>
                </a:rPr>
                <a:t>2,</a:t>
              </a:r>
              <a:r>
                <a:rPr lang="ru-RU" b="1" dirty="0">
                  <a:solidFill>
                    <a:srgbClr val="A73441"/>
                  </a:solidFill>
                  <a:latin typeface="Bahnschrift SemiBold" panose="020B0502040204020203" pitchFamily="34" charset="0"/>
                </a:rPr>
                <a:t>6%</a:t>
              </a:r>
            </a:p>
          </p:txBody>
        </p:sp>
      </p:grpSp>
      <p:pic>
        <p:nvPicPr>
          <p:cNvPr id="140" name="Picture 10">
            <a:extLst>
              <a:ext uri="{FF2B5EF4-FFF2-40B4-BE49-F238E27FC236}">
                <a16:creationId xmlns:a16="http://schemas.microsoft.com/office/drawing/2014/main" xmlns="" id="{3C5029D3-BA9F-46AE-8137-AD1A430B6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0196" y="2167867"/>
            <a:ext cx="604700" cy="6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8D49DF0B-BAB0-4661-B5A4-3E552F5BD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171" y="2714670"/>
            <a:ext cx="1276157" cy="1145062"/>
          </a:xfrm>
          <a:prstGeom prst="rect">
            <a:avLst/>
          </a:prstGeom>
        </p:spPr>
      </p:pic>
      <p:pic>
        <p:nvPicPr>
          <p:cNvPr id="142" name="Picture 2">
            <a:extLst>
              <a:ext uri="{FF2B5EF4-FFF2-40B4-BE49-F238E27FC236}">
                <a16:creationId xmlns:a16="http://schemas.microsoft.com/office/drawing/2014/main" xmlns="" id="{6197ACBE-2B8E-4A6B-8D58-E0C0CD2D0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4172" y="4544133"/>
            <a:ext cx="469325" cy="5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64A8DA10-2C37-4E0A-AA7C-30FFC07A8B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53" t="30947" r="36866" b="30988"/>
          <a:stretch/>
        </p:blipFill>
        <p:spPr>
          <a:xfrm>
            <a:off x="2457054" y="1358144"/>
            <a:ext cx="525160" cy="647519"/>
          </a:xfrm>
          <a:prstGeom prst="flowChartConnector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786F3EE-6DC0-4AF3-8E2E-1FAC5D7CA5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90" t="36141" r="30411" b="37299"/>
          <a:stretch/>
        </p:blipFill>
        <p:spPr>
          <a:xfrm>
            <a:off x="1935452" y="783022"/>
            <a:ext cx="515944" cy="491833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DD8C9616-F5C4-449D-A86A-34E7B63746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9001" y="5009915"/>
            <a:ext cx="963822" cy="638243"/>
          </a:xfrm>
          <a:prstGeom prst="rect">
            <a:avLst/>
          </a:prstGeom>
        </p:spPr>
      </p:pic>
      <p:grpSp>
        <p:nvGrpSpPr>
          <p:cNvPr id="15" name="Группа 145">
            <a:extLst>
              <a:ext uri="{FF2B5EF4-FFF2-40B4-BE49-F238E27FC236}">
                <a16:creationId xmlns:a16="http://schemas.microsoft.com/office/drawing/2014/main" xmlns="" id="{23FF1E5E-8234-432C-B55C-D77EF177FF77}"/>
              </a:ext>
            </a:extLst>
          </p:cNvPr>
          <p:cNvGrpSpPr/>
          <p:nvPr/>
        </p:nvGrpSpPr>
        <p:grpSpPr>
          <a:xfrm>
            <a:off x="2912962" y="3727529"/>
            <a:ext cx="5507107" cy="733101"/>
            <a:chOff x="1227842" y="1395952"/>
            <a:chExt cx="8161964" cy="746445"/>
          </a:xfrm>
        </p:grpSpPr>
        <p:sp>
          <p:nvSpPr>
            <p:cNvPr id="147" name="AutoShape 52">
              <a:extLst>
                <a:ext uri="{FF2B5EF4-FFF2-40B4-BE49-F238E27FC236}">
                  <a16:creationId xmlns:a16="http://schemas.microsoft.com/office/drawing/2014/main" xmlns="" id="{A8ECF47D-103E-418B-B55E-D1B110CF51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70813" y="1395952"/>
              <a:ext cx="5518993" cy="507999"/>
            </a:xfrm>
            <a:prstGeom prst="roundRect">
              <a:avLst>
                <a:gd name="adj" fmla="val 50000"/>
              </a:avLst>
            </a:prstGeom>
            <a:noFill/>
            <a:ln w="3175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r>
                <a:rPr lang="ru-RU" b="1" dirty="0">
                  <a:solidFill>
                    <a:srgbClr val="00B050"/>
                  </a:solidFill>
                  <a:latin typeface="Bahnschrift SemiBold" panose="020B0502040204020203" pitchFamily="34" charset="0"/>
                </a:rPr>
                <a:t>Конкурсы профессионального мастерства</a:t>
              </a:r>
            </a:p>
          </p:txBody>
        </p:sp>
        <p:grpSp>
          <p:nvGrpSpPr>
            <p:cNvPr id="16" name="Group 53">
              <a:extLst>
                <a:ext uri="{FF2B5EF4-FFF2-40B4-BE49-F238E27FC236}">
                  <a16:creationId xmlns:a16="http://schemas.microsoft.com/office/drawing/2014/main" xmlns="" id="{053361EA-0BE5-417A-9AAA-0B38B01C3D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7842" y="1473568"/>
              <a:ext cx="837271" cy="528636"/>
              <a:chOff x="2254" y="2067"/>
              <a:chExt cx="1179" cy="842"/>
            </a:xfrm>
          </p:grpSpPr>
          <p:sp>
            <p:nvSpPr>
              <p:cNvPr id="150" name="Oval 56">
                <a:extLst>
                  <a:ext uri="{FF2B5EF4-FFF2-40B4-BE49-F238E27FC236}">
                    <a16:creationId xmlns:a16="http://schemas.microsoft.com/office/drawing/2014/main" xmlns="" id="{88BA6D32-A664-4612-A741-FD460CD15FE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67"/>
                <a:ext cx="542" cy="842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51" name="Oval 58">
                <a:extLst>
                  <a:ext uri="{FF2B5EF4-FFF2-40B4-BE49-F238E27FC236}">
                    <a16:creationId xmlns:a16="http://schemas.microsoft.com/office/drawing/2014/main" xmlns="" id="{7BBE3103-1618-40E2-8690-EFA3AC07CBD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67"/>
                <a:ext cx="1096" cy="842"/>
              </a:xfrm>
              <a:prstGeom prst="ellipse">
                <a:avLst/>
              </a:prstGeom>
              <a:ln>
                <a:solidFill>
                  <a:srgbClr val="A7344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52" name="Oval 59">
                <a:extLst>
                  <a:ext uri="{FF2B5EF4-FFF2-40B4-BE49-F238E27FC236}">
                    <a16:creationId xmlns:a16="http://schemas.microsoft.com/office/drawing/2014/main" xmlns="" id="{F1A81F0B-15EA-4237-968D-F32BAE2368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67"/>
                <a:ext cx="1096" cy="842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A80B27C2-8825-4C97-8385-0F83CD85D8FA}"/>
                </a:ext>
              </a:extLst>
            </p:cNvPr>
            <p:cNvSpPr txBox="1"/>
            <p:nvPr/>
          </p:nvSpPr>
          <p:spPr>
            <a:xfrm>
              <a:off x="2180169" y="1484301"/>
              <a:ext cx="1030963" cy="6580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B050"/>
                  </a:solidFill>
                  <a:latin typeface="Arial"/>
                </a:rPr>
                <a:t>0,</a:t>
              </a:r>
              <a:r>
                <a:rPr lang="en-US" dirty="0">
                  <a:solidFill>
                    <a:srgbClr val="00B050"/>
                  </a:solidFill>
                  <a:latin typeface="Arial"/>
                </a:rPr>
                <a:t>6</a:t>
              </a:r>
              <a:r>
                <a:rPr lang="ru-RU" dirty="0">
                  <a:solidFill>
                    <a:srgbClr val="00B050"/>
                  </a:solidFill>
                  <a:latin typeface="Arial"/>
                </a:rPr>
                <a:t>%</a:t>
              </a:r>
              <a:endParaRPr lang="ru-RU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3" name="Picture 8">
            <a:extLst>
              <a:ext uri="{FF2B5EF4-FFF2-40B4-BE49-F238E27FC236}">
                <a16:creationId xmlns:a16="http://schemas.microsoft.com/office/drawing/2014/main" xmlns="" id="{448C7AE1-15A5-43F4-9492-3624D5655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41" t="5406" r="19566" b="6163"/>
          <a:stretch/>
        </p:blipFill>
        <p:spPr bwMode="auto">
          <a:xfrm>
            <a:off x="2927263" y="3735763"/>
            <a:ext cx="541004" cy="6643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4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4813</TotalTime>
  <Words>356</Words>
  <Application>Microsoft Office PowerPoint</Application>
  <PresentationFormat>Экран (4:3)</PresentationFormat>
  <Paragraphs>156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Финансовый ОТЧЁТ КРК  ПЕРВИЧНОЙ ПРОФСОЮЗНОЙ ОРГАНИЗАЦИИ  МАДОУ Д/С № 39 ЗА 2019 – 2024 ГОДА </vt:lpstr>
      <vt:lpstr>Профсоюзный бюджет</vt:lpstr>
      <vt:lpstr>ПРОФСОЮЗНЫЙ БЮДЖЕТ</vt:lpstr>
      <vt:lpstr>Расходы профсоюзных денежных средства  </vt:lpstr>
      <vt:lpstr>Слайд 5</vt:lpstr>
      <vt:lpstr>Оздоровление и отдых  членов Профсоюза и их семей</vt:lpstr>
      <vt:lpstr>  Мы – вместе, мы можем!  ОХВАТ ПРОФСОЮЗНЫМ ЧЛЕНСТВОМ </vt:lpstr>
      <vt:lpstr>Профсоюзный бюджет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463</cp:revision>
  <cp:lastPrinted>2020-03-18T09:57:23Z</cp:lastPrinted>
  <dcterms:created xsi:type="dcterms:W3CDTF">2014-11-21T11:00:06Z</dcterms:created>
  <dcterms:modified xsi:type="dcterms:W3CDTF">2024-03-29T11:52:23Z</dcterms:modified>
</cp:coreProperties>
</file>